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8" r:id="rId2"/>
    <p:sldId id="461" r:id="rId3"/>
    <p:sldId id="503" r:id="rId4"/>
    <p:sldId id="510" r:id="rId5"/>
    <p:sldId id="504" r:id="rId6"/>
    <p:sldId id="507" r:id="rId7"/>
    <p:sldId id="505" r:id="rId8"/>
    <p:sldId id="508" r:id="rId9"/>
    <p:sldId id="506" r:id="rId10"/>
    <p:sldId id="509" r:id="rId11"/>
    <p:sldId id="502" r:id="rId12"/>
    <p:sldId id="501" r:id="rId13"/>
    <p:sldId id="499" r:id="rId14"/>
    <p:sldId id="480" r:id="rId15"/>
    <p:sldId id="481" r:id="rId16"/>
    <p:sldId id="482" r:id="rId17"/>
    <p:sldId id="483" r:id="rId18"/>
    <p:sldId id="484" r:id="rId19"/>
    <p:sldId id="485" r:id="rId20"/>
    <p:sldId id="486" r:id="rId21"/>
    <p:sldId id="488" r:id="rId22"/>
    <p:sldId id="489" r:id="rId23"/>
    <p:sldId id="511" r:id="rId24"/>
    <p:sldId id="500" r:id="rId25"/>
    <p:sldId id="513" r:id="rId26"/>
  </p:sldIdLst>
  <p:sldSz cx="9144000" cy="6858000" type="screen4x3"/>
  <p:notesSz cx="7004050" cy="9290050"/>
  <p:defaultTextStyle>
    <a:defPPr>
      <a:defRPr lang="en-US"/>
    </a:defPPr>
    <a:lvl1pPr algn="l" rtl="0" fontAlgn="base">
      <a:spcBef>
        <a:spcPct val="0"/>
      </a:spcBef>
      <a:spcAft>
        <a:spcPct val="0"/>
      </a:spcAft>
      <a:defRPr sz="2400" kern="1200">
        <a:solidFill>
          <a:schemeClr val="tx1"/>
        </a:solidFill>
        <a:latin typeface="Times" pitchFamily="41" charset="0"/>
        <a:ea typeface="+mn-ea"/>
        <a:cs typeface="Arial" charset="0"/>
      </a:defRPr>
    </a:lvl1pPr>
    <a:lvl2pPr marL="457200" algn="l" rtl="0" fontAlgn="base">
      <a:spcBef>
        <a:spcPct val="0"/>
      </a:spcBef>
      <a:spcAft>
        <a:spcPct val="0"/>
      </a:spcAft>
      <a:defRPr sz="2400" kern="1200">
        <a:solidFill>
          <a:schemeClr val="tx1"/>
        </a:solidFill>
        <a:latin typeface="Times" pitchFamily="41" charset="0"/>
        <a:ea typeface="+mn-ea"/>
        <a:cs typeface="Arial" charset="0"/>
      </a:defRPr>
    </a:lvl2pPr>
    <a:lvl3pPr marL="914400" algn="l" rtl="0" fontAlgn="base">
      <a:spcBef>
        <a:spcPct val="0"/>
      </a:spcBef>
      <a:spcAft>
        <a:spcPct val="0"/>
      </a:spcAft>
      <a:defRPr sz="2400" kern="1200">
        <a:solidFill>
          <a:schemeClr val="tx1"/>
        </a:solidFill>
        <a:latin typeface="Times" pitchFamily="41" charset="0"/>
        <a:ea typeface="+mn-ea"/>
        <a:cs typeface="Arial" charset="0"/>
      </a:defRPr>
    </a:lvl3pPr>
    <a:lvl4pPr marL="1371600" algn="l" rtl="0" fontAlgn="base">
      <a:spcBef>
        <a:spcPct val="0"/>
      </a:spcBef>
      <a:spcAft>
        <a:spcPct val="0"/>
      </a:spcAft>
      <a:defRPr sz="2400" kern="1200">
        <a:solidFill>
          <a:schemeClr val="tx1"/>
        </a:solidFill>
        <a:latin typeface="Times" pitchFamily="41" charset="0"/>
        <a:ea typeface="+mn-ea"/>
        <a:cs typeface="Arial" charset="0"/>
      </a:defRPr>
    </a:lvl4pPr>
    <a:lvl5pPr marL="1828800" algn="l" rtl="0" fontAlgn="base">
      <a:spcBef>
        <a:spcPct val="0"/>
      </a:spcBef>
      <a:spcAft>
        <a:spcPct val="0"/>
      </a:spcAft>
      <a:defRPr sz="2400" kern="1200">
        <a:solidFill>
          <a:schemeClr val="tx1"/>
        </a:solidFill>
        <a:latin typeface="Times" pitchFamily="41" charset="0"/>
        <a:ea typeface="+mn-ea"/>
        <a:cs typeface="Arial" charset="0"/>
      </a:defRPr>
    </a:lvl5pPr>
    <a:lvl6pPr marL="2286000" algn="l" defTabSz="914400" rtl="0" eaLnBrk="1" latinLnBrk="0" hangingPunct="1">
      <a:defRPr sz="2400" kern="1200">
        <a:solidFill>
          <a:schemeClr val="tx1"/>
        </a:solidFill>
        <a:latin typeface="Times" pitchFamily="41" charset="0"/>
        <a:ea typeface="+mn-ea"/>
        <a:cs typeface="Arial" charset="0"/>
      </a:defRPr>
    </a:lvl6pPr>
    <a:lvl7pPr marL="2743200" algn="l" defTabSz="914400" rtl="0" eaLnBrk="1" latinLnBrk="0" hangingPunct="1">
      <a:defRPr sz="2400" kern="1200">
        <a:solidFill>
          <a:schemeClr val="tx1"/>
        </a:solidFill>
        <a:latin typeface="Times" pitchFamily="41" charset="0"/>
        <a:ea typeface="+mn-ea"/>
        <a:cs typeface="Arial" charset="0"/>
      </a:defRPr>
    </a:lvl7pPr>
    <a:lvl8pPr marL="3200400" algn="l" defTabSz="914400" rtl="0" eaLnBrk="1" latinLnBrk="0" hangingPunct="1">
      <a:defRPr sz="2400" kern="1200">
        <a:solidFill>
          <a:schemeClr val="tx1"/>
        </a:solidFill>
        <a:latin typeface="Times" pitchFamily="41" charset="0"/>
        <a:ea typeface="+mn-ea"/>
        <a:cs typeface="Arial" charset="0"/>
      </a:defRPr>
    </a:lvl8pPr>
    <a:lvl9pPr marL="3657600" algn="l" defTabSz="914400" rtl="0" eaLnBrk="1" latinLnBrk="0" hangingPunct="1">
      <a:defRPr sz="2400" kern="1200">
        <a:solidFill>
          <a:schemeClr val="tx1"/>
        </a:solidFill>
        <a:latin typeface="Times" pitchFamily="41"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66FF"/>
    <a:srgbClr val="663300"/>
    <a:srgbClr val="FFFFCC"/>
    <a:srgbClr val="99FF99"/>
    <a:srgbClr val="800000"/>
    <a:srgbClr val="FF7C8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36" autoAdjust="0"/>
    <p:restoredTop sz="94660" autoAdjust="0"/>
  </p:normalViewPr>
  <p:slideViewPr>
    <p:cSldViewPr snapToGrid="0">
      <p:cViewPr varScale="1">
        <p:scale>
          <a:sx n="74" d="100"/>
          <a:sy n="74" d="100"/>
        </p:scale>
        <p:origin x="-2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bar3DChart>
        <c:barDir val="col"/>
        <c:grouping val="clustered"/>
        <c:ser>
          <c:idx val="0"/>
          <c:order val="0"/>
          <c:tx>
            <c:v>All Ph.D.s</c:v>
          </c:tx>
          <c:val>
            <c:numRef>
              <c:f>Sheet1!$F$16:$F$27</c:f>
              <c:numCache>
                <c:formatCode>General</c:formatCode>
                <c:ptCount val="12"/>
                <c:pt idx="0">
                  <c:v>21</c:v>
                </c:pt>
                <c:pt idx="1">
                  <c:v>23</c:v>
                </c:pt>
                <c:pt idx="2">
                  <c:v>30</c:v>
                </c:pt>
                <c:pt idx="3">
                  <c:v>17</c:v>
                </c:pt>
                <c:pt idx="4">
                  <c:v>36</c:v>
                </c:pt>
                <c:pt idx="5">
                  <c:v>37</c:v>
                </c:pt>
                <c:pt idx="6">
                  <c:v>23</c:v>
                </c:pt>
                <c:pt idx="7">
                  <c:v>32</c:v>
                </c:pt>
                <c:pt idx="8">
                  <c:v>35</c:v>
                </c:pt>
                <c:pt idx="9">
                  <c:v>34</c:v>
                </c:pt>
                <c:pt idx="10">
                  <c:v>17</c:v>
                </c:pt>
                <c:pt idx="11">
                  <c:v>1</c:v>
                </c:pt>
              </c:numCache>
            </c:numRef>
          </c:val>
        </c:ser>
        <c:ser>
          <c:idx val="1"/>
          <c:order val="1"/>
          <c:tx>
            <c:v>Women</c:v>
          </c:tx>
          <c:val>
            <c:numRef>
              <c:f>Sheet1!$K$16:$K$27</c:f>
              <c:numCache>
                <c:formatCode>General</c:formatCode>
                <c:ptCount val="12"/>
                <c:pt idx="0">
                  <c:v>2</c:v>
                </c:pt>
                <c:pt idx="1">
                  <c:v>4</c:v>
                </c:pt>
                <c:pt idx="2">
                  <c:v>5</c:v>
                </c:pt>
                <c:pt idx="3">
                  <c:v>2</c:v>
                </c:pt>
                <c:pt idx="4">
                  <c:v>8</c:v>
                </c:pt>
                <c:pt idx="5">
                  <c:v>6</c:v>
                </c:pt>
                <c:pt idx="6">
                  <c:v>7</c:v>
                </c:pt>
                <c:pt idx="7">
                  <c:v>4</c:v>
                </c:pt>
                <c:pt idx="8">
                  <c:v>9</c:v>
                </c:pt>
                <c:pt idx="9">
                  <c:v>6</c:v>
                </c:pt>
                <c:pt idx="10">
                  <c:v>4</c:v>
                </c:pt>
                <c:pt idx="11">
                  <c:v>0</c:v>
                </c:pt>
              </c:numCache>
            </c:numRef>
          </c:val>
        </c:ser>
        <c:shape val="box"/>
        <c:axId val="60429440"/>
        <c:axId val="60430976"/>
        <c:axId val="0"/>
      </c:bar3DChart>
      <c:catAx>
        <c:axId val="60429440"/>
        <c:scaling>
          <c:orientation val="minMax"/>
        </c:scaling>
        <c:delete val="1"/>
        <c:axPos val="b"/>
        <c:tickLblPos val="none"/>
        <c:crossAx val="60430976"/>
        <c:crosses val="autoZero"/>
        <c:auto val="1"/>
        <c:lblAlgn val="ctr"/>
        <c:lblOffset val="100"/>
      </c:catAx>
      <c:valAx>
        <c:axId val="60430976"/>
        <c:scaling>
          <c:orientation val="minMax"/>
        </c:scaling>
        <c:axPos val="l"/>
        <c:majorGridlines/>
        <c:numFmt formatCode="General" sourceLinked="1"/>
        <c:tickLblPos val="nextTo"/>
        <c:txPr>
          <a:bodyPr/>
          <a:lstStyle/>
          <a:p>
            <a:pPr>
              <a:defRPr sz="1600" baseline="0"/>
            </a:pPr>
            <a:endParaRPr lang="en-US"/>
          </a:p>
        </c:txPr>
        <c:crossAx val="60429440"/>
        <c:crosses val="autoZero"/>
        <c:crossBetween val="between"/>
      </c:valAx>
      <c:spPr>
        <a:noFill/>
        <a:ln w="25400">
          <a:noFill/>
        </a:ln>
      </c:spPr>
    </c:plotArea>
    <c:legend>
      <c:legendPos val="r"/>
      <c:legendEntry>
        <c:idx val="0"/>
        <c:txPr>
          <a:bodyPr/>
          <a:lstStyle/>
          <a:p>
            <a:pPr>
              <a:defRPr sz="1600" baseline="0"/>
            </a:pPr>
            <a:endParaRPr lang="en-US"/>
          </a:p>
        </c:txPr>
      </c:legendEntry>
      <c:legendEntry>
        <c:idx val="1"/>
        <c:txPr>
          <a:bodyPr/>
          <a:lstStyle/>
          <a:p>
            <a:pPr>
              <a:defRPr sz="1600" baseline="0"/>
            </a:pPr>
            <a:endParaRPr lang="en-US"/>
          </a:p>
        </c:txPr>
      </c:legendEntry>
      <c:layout/>
    </c:legend>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0.84448</cdr:x>
      <cdr:y>0.59557</cdr:y>
    </cdr:from>
    <cdr:to>
      <cdr:x>0.96564</cdr:x>
      <cdr:y>0.77008</cdr:y>
    </cdr:to>
    <cdr:sp macro="" textlink="">
      <cdr:nvSpPr>
        <cdr:cNvPr id="3" name="TextBox 2"/>
        <cdr:cNvSpPr txBox="1"/>
      </cdr:nvSpPr>
      <cdr:spPr>
        <a:xfrm xmlns:a="http://schemas.openxmlformats.org/drawingml/2006/main">
          <a:off x="6373505" y="2934269"/>
          <a:ext cx="914400" cy="8598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solidFill>
                <a:srgbClr val="0000FF"/>
              </a:solidFill>
            </a:rPr>
            <a:t>57</a:t>
          </a:r>
          <a:r>
            <a:rPr lang="en-US" sz="1600" dirty="0" smtClean="0"/>
            <a:t>/</a:t>
          </a:r>
          <a:r>
            <a:rPr lang="en-US" sz="1600" dirty="0" smtClean="0">
              <a:solidFill>
                <a:schemeClr val="tx1"/>
              </a:solidFill>
            </a:rPr>
            <a:t>306</a:t>
          </a:r>
        </a:p>
        <a:p xmlns:a="http://schemas.openxmlformats.org/drawingml/2006/main">
          <a:endParaRPr lang="en-US" sz="1600" dirty="0"/>
        </a:p>
        <a:p xmlns:a="http://schemas.openxmlformats.org/drawingml/2006/main">
          <a:r>
            <a:rPr lang="en-US" sz="1600" dirty="0" smtClean="0"/>
            <a:t>18%</a:t>
          </a:r>
        </a:p>
        <a:p xmlns:a="http://schemas.openxmlformats.org/drawingml/2006/main">
          <a:endParaRPr lang="en-US"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eaLnBrk="0" hangingPunct="0">
              <a:defRPr sz="1200" dirty="0">
                <a:latin typeface="Times" pitchFamily="18" charset="0"/>
                <a:cs typeface="+mn-cs"/>
              </a:defRPr>
            </a:lvl1pPr>
          </a:lstStyle>
          <a:p>
            <a:pPr>
              <a:defRPr/>
            </a:pPr>
            <a:endParaRPr lang="en-US"/>
          </a:p>
        </p:txBody>
      </p:sp>
      <p:sp>
        <p:nvSpPr>
          <p:cNvPr id="130051" name="Rectangle 3"/>
          <p:cNvSpPr>
            <a:spLocks noGrp="1" noChangeArrowheads="1"/>
          </p:cNvSpPr>
          <p:nvPr>
            <p:ph type="dt" sz="quarter" idx="1"/>
          </p:nvPr>
        </p:nvSpPr>
        <p:spPr bwMode="auto">
          <a:xfrm>
            <a:off x="3967163"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eaLnBrk="0" hangingPunct="0">
              <a:defRPr sz="1200" dirty="0">
                <a:latin typeface="Times" pitchFamily="18" charset="0"/>
                <a:cs typeface="+mn-cs"/>
              </a:defRPr>
            </a:lvl1pPr>
          </a:lstStyle>
          <a:p>
            <a:pPr>
              <a:defRPr/>
            </a:pPr>
            <a:endParaRPr lang="en-US"/>
          </a:p>
        </p:txBody>
      </p:sp>
      <p:sp>
        <p:nvSpPr>
          <p:cNvPr id="130052" name="Rectangle 4"/>
          <p:cNvSpPr>
            <a:spLocks noGrp="1" noChangeArrowheads="1"/>
          </p:cNvSpPr>
          <p:nvPr>
            <p:ph type="ftr" sz="quarter" idx="2"/>
          </p:nvPr>
        </p:nvSpPr>
        <p:spPr bwMode="auto">
          <a:xfrm>
            <a:off x="0"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eaLnBrk="0" hangingPunct="0">
              <a:defRPr sz="1200" dirty="0">
                <a:latin typeface="Times" pitchFamily="18" charset="0"/>
                <a:cs typeface="+mn-cs"/>
              </a:defRPr>
            </a:lvl1pPr>
          </a:lstStyle>
          <a:p>
            <a:pPr>
              <a:defRPr/>
            </a:pPr>
            <a:endParaRPr lang="en-US"/>
          </a:p>
        </p:txBody>
      </p:sp>
      <p:sp>
        <p:nvSpPr>
          <p:cNvPr id="130053" name="Rectangle 5"/>
          <p:cNvSpPr>
            <a:spLocks noGrp="1" noChangeArrowheads="1"/>
          </p:cNvSpPr>
          <p:nvPr>
            <p:ph type="sldNum" sz="quarter" idx="3"/>
          </p:nvPr>
        </p:nvSpPr>
        <p:spPr bwMode="auto">
          <a:xfrm>
            <a:off x="3967163"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eaLnBrk="0" hangingPunct="0">
              <a:defRPr sz="1200">
                <a:latin typeface="Times" pitchFamily="18" charset="0"/>
                <a:cs typeface="+mn-cs"/>
              </a:defRPr>
            </a:lvl1pPr>
          </a:lstStyle>
          <a:p>
            <a:pPr>
              <a:defRPr/>
            </a:pPr>
            <a:fld id="{28F9FF17-6576-447D-8178-FAADF9A3268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eaLnBrk="0" hangingPunct="0">
              <a:defRPr sz="1200" dirty="0">
                <a:latin typeface="Times" pitchFamily="18" charset="0"/>
                <a:cs typeface="+mn-cs"/>
              </a:defRPr>
            </a:lvl1pPr>
          </a:lstStyle>
          <a:p>
            <a:pPr>
              <a:defRPr/>
            </a:pPr>
            <a:endParaRPr lang="en-US"/>
          </a:p>
        </p:txBody>
      </p:sp>
      <p:sp>
        <p:nvSpPr>
          <p:cNvPr id="119811" name="Rectangle 3"/>
          <p:cNvSpPr>
            <a:spLocks noGrp="1" noChangeArrowheads="1"/>
          </p:cNvSpPr>
          <p:nvPr>
            <p:ph type="dt" idx="1"/>
          </p:nvPr>
        </p:nvSpPr>
        <p:spPr bwMode="auto">
          <a:xfrm>
            <a:off x="3967163" y="0"/>
            <a:ext cx="3035300" cy="46513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lvl1pPr algn="r" eaLnBrk="0" hangingPunct="0">
              <a:defRPr sz="1200" dirty="0">
                <a:latin typeface="Times" pitchFamily="18" charset="0"/>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79513" y="696913"/>
            <a:ext cx="4645025" cy="3482975"/>
          </a:xfrm>
          <a:prstGeom prst="rect">
            <a:avLst/>
          </a:prstGeom>
          <a:noFill/>
          <a:ln w="9525">
            <a:solidFill>
              <a:srgbClr val="000000"/>
            </a:solidFill>
            <a:miter lim="800000"/>
            <a:headEnd/>
            <a:tailEnd/>
          </a:ln>
        </p:spPr>
      </p:sp>
      <p:sp>
        <p:nvSpPr>
          <p:cNvPr id="119813" name="Rectangle 5"/>
          <p:cNvSpPr>
            <a:spLocks noGrp="1" noChangeArrowheads="1"/>
          </p:cNvSpPr>
          <p:nvPr>
            <p:ph type="body" sz="quarter" idx="3"/>
          </p:nvPr>
        </p:nvSpPr>
        <p:spPr bwMode="auto">
          <a:xfrm>
            <a:off x="700088" y="4413250"/>
            <a:ext cx="5603875" cy="4179888"/>
          </a:xfrm>
          <a:prstGeom prst="rect">
            <a:avLst/>
          </a:prstGeom>
          <a:noFill/>
          <a:ln w="9525">
            <a:noFill/>
            <a:miter lim="800000"/>
            <a:headEnd/>
            <a:tailEnd/>
          </a:ln>
          <a:effectLst/>
        </p:spPr>
        <p:txBody>
          <a:bodyPr vert="horz" wrap="square" lIns="93104" tIns="46552" rIns="93104" bIns="465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9814" name="Rectangle 6"/>
          <p:cNvSpPr>
            <a:spLocks noGrp="1" noChangeArrowheads="1"/>
          </p:cNvSpPr>
          <p:nvPr>
            <p:ph type="ftr" sz="quarter" idx="4"/>
          </p:nvPr>
        </p:nvSpPr>
        <p:spPr bwMode="auto">
          <a:xfrm>
            <a:off x="0"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eaLnBrk="0" hangingPunct="0">
              <a:defRPr sz="1200" dirty="0">
                <a:latin typeface="Times" pitchFamily="18" charset="0"/>
                <a:cs typeface="+mn-cs"/>
              </a:defRPr>
            </a:lvl1pPr>
          </a:lstStyle>
          <a:p>
            <a:pPr>
              <a:defRPr/>
            </a:pPr>
            <a:endParaRPr lang="en-US"/>
          </a:p>
        </p:txBody>
      </p:sp>
      <p:sp>
        <p:nvSpPr>
          <p:cNvPr id="119815" name="Rectangle 7"/>
          <p:cNvSpPr>
            <a:spLocks noGrp="1" noChangeArrowheads="1"/>
          </p:cNvSpPr>
          <p:nvPr>
            <p:ph type="sldNum" sz="quarter" idx="5"/>
          </p:nvPr>
        </p:nvSpPr>
        <p:spPr bwMode="auto">
          <a:xfrm>
            <a:off x="3967163" y="8823325"/>
            <a:ext cx="3035300" cy="465138"/>
          </a:xfrm>
          <a:prstGeom prst="rect">
            <a:avLst/>
          </a:prstGeom>
          <a:noFill/>
          <a:ln w="9525">
            <a:noFill/>
            <a:miter lim="800000"/>
            <a:headEnd/>
            <a:tailEnd/>
          </a:ln>
          <a:effectLst/>
        </p:spPr>
        <p:txBody>
          <a:bodyPr vert="horz" wrap="square" lIns="93104" tIns="46552" rIns="93104" bIns="46552" numCol="1" anchor="b" anchorCtr="0" compatLnSpc="1">
            <a:prstTxWarp prst="textNoShape">
              <a:avLst/>
            </a:prstTxWarp>
          </a:bodyPr>
          <a:lstStyle>
            <a:lvl1pPr algn="r" eaLnBrk="0" hangingPunct="0">
              <a:defRPr sz="1200">
                <a:latin typeface="Times" pitchFamily="18" charset="0"/>
                <a:cs typeface="+mn-cs"/>
              </a:defRPr>
            </a:lvl1pPr>
          </a:lstStyle>
          <a:p>
            <a:pPr>
              <a:defRPr/>
            </a:pPr>
            <a:fld id="{1A7A2D42-5520-4FAC-BF50-BFE9E9A4F06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0" y="822960"/>
            <a:ext cx="9144000" cy="552069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2860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76200"/>
            <a:ext cx="6705600" cy="6248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914400"/>
            <a:ext cx="9144000" cy="5410200"/>
          </a:xfrm>
          <a:prstGeom prst="rect">
            <a:avLst/>
          </a:prstGeom>
        </p:spPr>
        <p:txBody>
          <a:body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914400"/>
            <a:ext cx="4495800" cy="5410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495800" cy="5410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0" y="814812"/>
            <a:ext cx="9144000" cy="554977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a:noFill/>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914400"/>
            <a:ext cx="4495800" cy="5410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495800" cy="5410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76200"/>
            <a:ext cx="9144000" cy="746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9"/>
          <p:cNvSpPr>
            <a:spLocks noChangeArrowheads="1"/>
          </p:cNvSpPr>
          <p:nvPr/>
        </p:nvSpPr>
        <p:spPr bwMode="auto">
          <a:xfrm>
            <a:off x="0" y="698500"/>
            <a:ext cx="9144000" cy="185738"/>
          </a:xfrm>
          <a:prstGeom prst="rect">
            <a:avLst/>
          </a:prstGeom>
          <a:solidFill>
            <a:schemeClr val="bg1"/>
          </a:solidFill>
          <a:ln w="9525">
            <a:noFill/>
            <a:miter lim="800000"/>
            <a:headEnd/>
            <a:tailEnd/>
          </a:ln>
          <a:effectLst/>
        </p:spPr>
        <p:txBody>
          <a:bodyPr wrap="none" anchor="ctr"/>
          <a:lstStyle/>
          <a:p>
            <a:pPr eaLnBrk="0" hangingPunct="0">
              <a:defRPr/>
            </a:pPr>
            <a:endParaRPr lang="en-US" dirty="0">
              <a:latin typeface="Times" pitchFamily="18" charset="0"/>
              <a:cs typeface="+mn-cs"/>
            </a:endParaRPr>
          </a:p>
        </p:txBody>
      </p:sp>
      <p:sp>
        <p:nvSpPr>
          <p:cNvPr id="1034" name="Rectangle 10"/>
          <p:cNvSpPr>
            <a:spLocks noChangeArrowheads="1"/>
          </p:cNvSpPr>
          <p:nvPr/>
        </p:nvSpPr>
        <p:spPr bwMode="auto">
          <a:xfrm>
            <a:off x="0" y="777875"/>
            <a:ext cx="9144000" cy="46038"/>
          </a:xfrm>
          <a:prstGeom prst="rect">
            <a:avLst/>
          </a:prstGeom>
          <a:solidFill>
            <a:srgbClr val="0000CC"/>
          </a:solidFill>
          <a:ln w="9525">
            <a:noFill/>
            <a:miter lim="800000"/>
            <a:headEnd/>
            <a:tailEnd/>
          </a:ln>
          <a:effectLst/>
        </p:spPr>
        <p:txBody>
          <a:bodyPr wrap="none" anchor="ctr"/>
          <a:lstStyle/>
          <a:p>
            <a:pPr algn="ctr" eaLnBrk="0" hangingPunct="0">
              <a:defRPr/>
            </a:pPr>
            <a:endParaRPr lang="en-US" dirty="0">
              <a:solidFill>
                <a:srgbClr val="0000CC"/>
              </a:solidFill>
              <a:latin typeface="Times" pitchFamily="18" charset="0"/>
              <a:cs typeface="+mn-cs"/>
            </a:endParaRPr>
          </a:p>
        </p:txBody>
      </p:sp>
      <p:sp>
        <p:nvSpPr>
          <p:cNvPr id="1036" name="Rectangle 12"/>
          <p:cNvSpPr>
            <a:spLocks noChangeArrowheads="1"/>
          </p:cNvSpPr>
          <p:nvPr/>
        </p:nvSpPr>
        <p:spPr bwMode="auto">
          <a:xfrm>
            <a:off x="6248400" y="6400800"/>
            <a:ext cx="1751013" cy="214313"/>
          </a:xfrm>
          <a:prstGeom prst="rect">
            <a:avLst/>
          </a:prstGeom>
          <a:noFill/>
          <a:ln w="9525">
            <a:noFill/>
            <a:miter lim="800000"/>
            <a:headEnd/>
            <a:tailEnd/>
          </a:ln>
          <a:effectLst/>
        </p:spPr>
        <p:txBody>
          <a:bodyPr>
            <a:spAutoFit/>
          </a:bodyPr>
          <a:lstStyle/>
          <a:p>
            <a:pPr eaLnBrk="0" hangingPunct="0">
              <a:defRPr/>
            </a:pPr>
            <a:r>
              <a:rPr lang="en-US" altLang="en-US" sz="800" dirty="0">
                <a:latin typeface="+mj-lt"/>
                <a:cs typeface="+mn-cs"/>
              </a:rPr>
              <a:t>S&amp;T Review 09      Page </a:t>
            </a:r>
            <a:fld id="{32A4EADD-9273-4BFA-988F-6D2098F8ACF4}" type="slidenum">
              <a:rPr lang="en-US" altLang="en-US" sz="800">
                <a:latin typeface="+mj-lt"/>
                <a:cs typeface="+mn-cs"/>
              </a:rPr>
              <a:pPr eaLnBrk="0" hangingPunct="0">
                <a:defRPr/>
              </a:pPr>
              <a:t>‹#›</a:t>
            </a:fld>
            <a:endParaRPr lang="en-US" sz="800" dirty="0">
              <a:latin typeface="+mj-lt"/>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3200" b="1">
          <a:solidFill>
            <a:srgbClr val="FF0000"/>
          </a:solidFill>
          <a:latin typeface="+mj-lt"/>
          <a:ea typeface="+mj-ea"/>
          <a:cs typeface="+mj-cs"/>
        </a:defRPr>
      </a:lvl1pPr>
      <a:lvl2pPr algn="ctr" rtl="0" eaLnBrk="0" fontAlgn="base" hangingPunct="0">
        <a:spcBef>
          <a:spcPct val="0"/>
        </a:spcBef>
        <a:spcAft>
          <a:spcPct val="0"/>
        </a:spcAft>
        <a:defRPr sz="3200" b="1">
          <a:solidFill>
            <a:srgbClr val="FF0000"/>
          </a:solidFill>
          <a:latin typeface="Arial" charset="0"/>
        </a:defRPr>
      </a:lvl2pPr>
      <a:lvl3pPr algn="ctr" rtl="0" eaLnBrk="0" fontAlgn="base" hangingPunct="0">
        <a:spcBef>
          <a:spcPct val="0"/>
        </a:spcBef>
        <a:spcAft>
          <a:spcPct val="0"/>
        </a:spcAft>
        <a:defRPr sz="3200" b="1">
          <a:solidFill>
            <a:srgbClr val="FF0000"/>
          </a:solidFill>
          <a:latin typeface="Arial" charset="0"/>
        </a:defRPr>
      </a:lvl3pPr>
      <a:lvl4pPr algn="ctr" rtl="0" eaLnBrk="0" fontAlgn="base" hangingPunct="0">
        <a:spcBef>
          <a:spcPct val="0"/>
        </a:spcBef>
        <a:spcAft>
          <a:spcPct val="0"/>
        </a:spcAft>
        <a:defRPr sz="3200" b="1">
          <a:solidFill>
            <a:srgbClr val="FF0000"/>
          </a:solidFill>
          <a:latin typeface="Arial" charset="0"/>
        </a:defRPr>
      </a:lvl4pPr>
      <a:lvl5pPr algn="ctr" rtl="0" eaLnBrk="0" fontAlgn="base" hangingPunct="0">
        <a:spcBef>
          <a:spcPct val="0"/>
        </a:spcBef>
        <a:spcAft>
          <a:spcPct val="0"/>
        </a:spcAft>
        <a:defRPr sz="3200" b="1">
          <a:solidFill>
            <a:srgbClr val="FF0000"/>
          </a:solidFill>
          <a:latin typeface="Arial" charset="0"/>
        </a:defRPr>
      </a:lvl5pPr>
      <a:lvl6pPr marL="457200" algn="ctr" rtl="0" fontAlgn="base">
        <a:spcBef>
          <a:spcPct val="0"/>
        </a:spcBef>
        <a:spcAft>
          <a:spcPct val="0"/>
        </a:spcAft>
        <a:defRPr sz="3200" b="1">
          <a:solidFill>
            <a:srgbClr val="FF0000"/>
          </a:solidFill>
          <a:latin typeface="Arial" charset="0"/>
        </a:defRPr>
      </a:lvl6pPr>
      <a:lvl7pPr marL="914400" algn="ctr" rtl="0" fontAlgn="base">
        <a:spcBef>
          <a:spcPct val="0"/>
        </a:spcBef>
        <a:spcAft>
          <a:spcPct val="0"/>
        </a:spcAft>
        <a:defRPr sz="3200" b="1">
          <a:solidFill>
            <a:srgbClr val="FF0000"/>
          </a:solidFill>
          <a:latin typeface="Arial" charset="0"/>
        </a:defRPr>
      </a:lvl7pPr>
      <a:lvl8pPr marL="1371600" algn="ctr" rtl="0" fontAlgn="base">
        <a:spcBef>
          <a:spcPct val="0"/>
        </a:spcBef>
        <a:spcAft>
          <a:spcPct val="0"/>
        </a:spcAft>
        <a:defRPr sz="3200" b="1">
          <a:solidFill>
            <a:srgbClr val="FF0000"/>
          </a:solidFill>
          <a:latin typeface="Arial" charset="0"/>
        </a:defRPr>
      </a:lvl8pPr>
      <a:lvl9pPr marL="1828800" algn="ctr" rtl="0" fontAlgn="base">
        <a:spcBef>
          <a:spcPct val="0"/>
        </a:spcBef>
        <a:spcAft>
          <a:spcPct val="0"/>
        </a:spcAft>
        <a:defRPr sz="3200" b="1">
          <a:solidFill>
            <a:srgbClr val="FF0000"/>
          </a:solidFill>
          <a:latin typeface="Arial" charset="0"/>
        </a:defRPr>
      </a:lvl9pPr>
    </p:titleStyle>
    <p:bodyStyle>
      <a:lvl1pPr marL="342900" indent="-342900" algn="l" rtl="0" eaLnBrk="0" fontAlgn="base" hangingPunct="0">
        <a:spcBef>
          <a:spcPct val="20000"/>
        </a:spcBef>
        <a:spcAft>
          <a:spcPct val="0"/>
        </a:spcAft>
        <a:buChar char="•"/>
        <a:defRPr sz="2400" b="1">
          <a:solidFill>
            <a:srgbClr val="3333CC"/>
          </a:solidFill>
          <a:latin typeface="+mn-lt"/>
          <a:ea typeface="+mn-ea"/>
          <a:cs typeface="+mn-cs"/>
        </a:defRPr>
      </a:lvl1pPr>
      <a:lvl2pPr marL="742950" indent="-285750" algn="l" rtl="0" eaLnBrk="0" fontAlgn="base" hangingPunct="0">
        <a:spcBef>
          <a:spcPct val="20000"/>
        </a:spcBef>
        <a:spcAft>
          <a:spcPct val="0"/>
        </a:spcAft>
        <a:buChar char="•"/>
        <a:defRPr sz="2400" b="1">
          <a:solidFill>
            <a:srgbClr val="663300"/>
          </a:solidFill>
          <a:latin typeface="+mn-lt"/>
        </a:defRPr>
      </a:lvl2pPr>
      <a:lvl3pPr marL="1143000" indent="-228600" algn="l" rtl="0" eaLnBrk="0" fontAlgn="base" hangingPunct="0">
        <a:spcBef>
          <a:spcPct val="20000"/>
        </a:spcBef>
        <a:spcAft>
          <a:spcPct val="0"/>
        </a:spcAft>
        <a:buChar char="•"/>
        <a:defRPr sz="2400" b="1">
          <a:solidFill>
            <a:srgbClr val="660066"/>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1600">
          <a:solidFill>
            <a:srgbClr val="009999"/>
          </a:solidFill>
          <a:latin typeface="+mn-lt"/>
        </a:defRPr>
      </a:lvl5pPr>
      <a:lvl6pPr marL="2514600" indent="-228600" algn="l" rtl="0" fontAlgn="base">
        <a:spcBef>
          <a:spcPct val="20000"/>
        </a:spcBef>
        <a:spcAft>
          <a:spcPct val="0"/>
        </a:spcAft>
        <a:buChar char="•"/>
        <a:defRPr sz="1600">
          <a:solidFill>
            <a:srgbClr val="009999"/>
          </a:solidFill>
          <a:latin typeface="+mn-lt"/>
        </a:defRPr>
      </a:lvl6pPr>
      <a:lvl7pPr marL="2971800" indent="-228600" algn="l" rtl="0" fontAlgn="base">
        <a:spcBef>
          <a:spcPct val="20000"/>
        </a:spcBef>
        <a:spcAft>
          <a:spcPct val="0"/>
        </a:spcAft>
        <a:buChar char="•"/>
        <a:defRPr sz="1600">
          <a:solidFill>
            <a:srgbClr val="009999"/>
          </a:solidFill>
          <a:latin typeface="+mn-lt"/>
        </a:defRPr>
      </a:lvl7pPr>
      <a:lvl8pPr marL="3429000" indent="-228600" algn="l" rtl="0" fontAlgn="base">
        <a:spcBef>
          <a:spcPct val="20000"/>
        </a:spcBef>
        <a:spcAft>
          <a:spcPct val="0"/>
        </a:spcAft>
        <a:buChar char="•"/>
        <a:defRPr sz="1600">
          <a:solidFill>
            <a:srgbClr val="009999"/>
          </a:solidFill>
          <a:latin typeface="+mn-lt"/>
        </a:defRPr>
      </a:lvl8pPr>
      <a:lvl9pPr marL="3886200" indent="-228600" algn="l" rtl="0" fontAlgn="base">
        <a:spcBef>
          <a:spcPct val="20000"/>
        </a:spcBef>
        <a:spcAft>
          <a:spcPct val="0"/>
        </a:spcAft>
        <a:buChar char="•"/>
        <a:defRPr sz="1600">
          <a:solidFill>
            <a:srgbClr val="0099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2051" name="Text Box 5"/>
          <p:cNvSpPr txBox="1">
            <a:spLocks noChangeArrowheads="1"/>
          </p:cNvSpPr>
          <p:nvPr/>
        </p:nvSpPr>
        <p:spPr bwMode="auto">
          <a:xfrm>
            <a:off x="4525963" y="5670550"/>
            <a:ext cx="4595812" cy="730250"/>
          </a:xfrm>
          <a:prstGeom prst="rect">
            <a:avLst/>
          </a:prstGeom>
          <a:noFill/>
          <a:ln w="12699">
            <a:noFill/>
            <a:miter lim="800000"/>
            <a:headEnd/>
            <a:tailEnd/>
          </a:ln>
        </p:spPr>
        <p:txBody>
          <a:bodyPr>
            <a:spAutoFit/>
          </a:bodyPr>
          <a:lstStyle/>
          <a:p>
            <a:pPr algn="r" eaLnBrk="0" hangingPunct="0"/>
            <a:r>
              <a:rPr lang="en-US" sz="1400">
                <a:latin typeface="Arial" charset="0"/>
              </a:rPr>
              <a:t>Women in Physics and Engineering Workshop</a:t>
            </a:r>
          </a:p>
          <a:p>
            <a:pPr algn="r" eaLnBrk="0" hangingPunct="0"/>
            <a:r>
              <a:rPr lang="en-US" sz="1400">
                <a:latin typeface="Arial" charset="0"/>
              </a:rPr>
              <a:t>Jefferson Lab</a:t>
            </a:r>
          </a:p>
          <a:p>
            <a:pPr algn="r" eaLnBrk="0" hangingPunct="0"/>
            <a:r>
              <a:rPr lang="en-US" sz="1400">
                <a:latin typeface="Arial" charset="0"/>
              </a:rPr>
              <a:t>Nov 16-17, 2009</a:t>
            </a:r>
            <a:endParaRPr lang="en-US" sz="1400"/>
          </a:p>
        </p:txBody>
      </p:sp>
      <p:sp>
        <p:nvSpPr>
          <p:cNvPr id="2052" name="Rectangle 8"/>
          <p:cNvSpPr>
            <a:spLocks noChangeArrowheads="1"/>
          </p:cNvSpPr>
          <p:nvPr/>
        </p:nvSpPr>
        <p:spPr bwMode="auto">
          <a:xfrm>
            <a:off x="1333500" y="4432300"/>
            <a:ext cx="6400800" cy="838200"/>
          </a:xfrm>
          <a:prstGeom prst="rect">
            <a:avLst/>
          </a:prstGeom>
          <a:noFill/>
          <a:ln w="9525">
            <a:noFill/>
            <a:miter lim="800000"/>
            <a:headEnd/>
            <a:tailEnd/>
          </a:ln>
        </p:spPr>
        <p:txBody>
          <a:bodyPr/>
          <a:lstStyle/>
          <a:p>
            <a:pPr algn="ctr">
              <a:spcBef>
                <a:spcPct val="20000"/>
              </a:spcBef>
            </a:pPr>
            <a:r>
              <a:rPr lang="en-US" dirty="0">
                <a:solidFill>
                  <a:srgbClr val="0000FF"/>
                </a:solidFill>
                <a:latin typeface="Arial" charset="0"/>
              </a:rPr>
              <a:t>Nov 16, 2009</a:t>
            </a:r>
          </a:p>
        </p:txBody>
      </p:sp>
      <p:sp>
        <p:nvSpPr>
          <p:cNvPr id="2053" name="Title 6"/>
          <p:cNvSpPr>
            <a:spLocks noGrp="1"/>
          </p:cNvSpPr>
          <p:nvPr>
            <p:ph type="ctrTitle"/>
          </p:nvPr>
        </p:nvSpPr>
        <p:spPr/>
        <p:txBody>
          <a:bodyPr/>
          <a:lstStyle/>
          <a:p>
            <a:pPr eaLnBrk="1" hangingPunct="1"/>
            <a:r>
              <a:rPr lang="en-US" b="0" dirty="0" smtClean="0"/>
              <a:t>Outreach</a:t>
            </a:r>
            <a:r>
              <a:rPr lang="en-US" b="0" dirty="0" smtClean="0"/>
              <a:t/>
            </a:r>
            <a:br>
              <a:rPr lang="en-US" b="0" dirty="0" smtClean="0"/>
            </a:br>
            <a:r>
              <a:rPr lang="en-US" b="0" dirty="0" smtClean="0"/>
              <a:t>at</a:t>
            </a:r>
            <a:br>
              <a:rPr lang="en-US" b="0" dirty="0" smtClean="0"/>
            </a:br>
            <a:r>
              <a:rPr lang="en-US" b="0" dirty="0" smtClean="0"/>
              <a:t>Jefferson Lab</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40963"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Undergraduate Programs</a:t>
            </a:r>
            <a:endParaRPr lang="en-US" sz="3200"/>
          </a:p>
        </p:txBody>
      </p:sp>
      <p:sp>
        <p:nvSpPr>
          <p:cNvPr id="40964" name="Text Box 4"/>
          <p:cNvSpPr txBox="1">
            <a:spLocks noChangeArrowheads="1"/>
          </p:cNvSpPr>
          <p:nvPr/>
        </p:nvSpPr>
        <p:spPr bwMode="auto">
          <a:xfrm>
            <a:off x="641350" y="1169987"/>
            <a:ext cx="8188751" cy="3416320"/>
          </a:xfrm>
          <a:prstGeom prst="rect">
            <a:avLst/>
          </a:prstGeom>
          <a:noFill/>
          <a:ln w="9525">
            <a:noFill/>
            <a:miter lim="800000"/>
            <a:headEnd/>
            <a:tailEnd/>
          </a:ln>
          <a:effectLst/>
        </p:spPr>
        <p:txBody>
          <a:bodyPr wrap="square">
            <a:spAutoFit/>
          </a:bodyPr>
          <a:lstStyle/>
          <a:p>
            <a:pPr marL="234950" indent="-234950" eaLnBrk="0" hangingPunct="0">
              <a:buFont typeface="Arial" charset="0"/>
              <a:buNone/>
            </a:pPr>
            <a:r>
              <a:rPr lang="en-US" dirty="0">
                <a:solidFill>
                  <a:srgbClr val="0000FF"/>
                </a:solidFill>
                <a:latin typeface="Arial" charset="0"/>
              </a:rPr>
              <a:t>Goal is to engage undergraduates during school year to continue on their summer research </a:t>
            </a:r>
            <a:r>
              <a:rPr lang="en-US" dirty="0" smtClean="0">
                <a:solidFill>
                  <a:srgbClr val="0000FF"/>
                </a:solidFill>
                <a:latin typeface="Arial" charset="0"/>
              </a:rPr>
              <a:t>projects</a:t>
            </a:r>
          </a:p>
          <a:p>
            <a:pPr marL="234950" indent="-234950" eaLnBrk="0" hangingPunct="0">
              <a:buFont typeface="Arial" charset="0"/>
              <a:buNone/>
            </a:pPr>
            <a:endParaRPr lang="en-US" dirty="0">
              <a:solidFill>
                <a:srgbClr val="0000FF"/>
              </a:solidFill>
              <a:latin typeface="Arial" charset="0"/>
            </a:endParaRPr>
          </a:p>
          <a:p>
            <a:pPr marL="458788" lvl="1" eaLnBrk="0" hangingPunct="0">
              <a:buClr>
                <a:srgbClr val="3366FF"/>
              </a:buClr>
              <a:buFont typeface="Arial" charset="0"/>
              <a:buChar char="•"/>
            </a:pPr>
            <a:r>
              <a:rPr lang="en-US" dirty="0">
                <a:solidFill>
                  <a:srgbClr val="663300"/>
                </a:solidFill>
                <a:latin typeface="Arial" charset="0"/>
              </a:rPr>
              <a:t> </a:t>
            </a:r>
            <a:r>
              <a:rPr lang="en-US" dirty="0">
                <a:latin typeface="Arial" charset="0"/>
              </a:rPr>
              <a:t>Support for presenting poster at conference</a:t>
            </a:r>
          </a:p>
          <a:p>
            <a:pPr marL="458788" lvl="1" eaLnBrk="0" hangingPunct="0">
              <a:buFont typeface="Arial" charset="0"/>
              <a:buChar char="•"/>
            </a:pPr>
            <a:r>
              <a:rPr lang="en-US" dirty="0">
                <a:latin typeface="Arial" charset="0"/>
              </a:rPr>
              <a:t> Support for continuing research </a:t>
            </a:r>
          </a:p>
          <a:p>
            <a:pPr marL="458788" lvl="1" eaLnBrk="0" hangingPunct="0">
              <a:buFont typeface="Arial" charset="0"/>
              <a:buChar char="•"/>
            </a:pPr>
            <a:r>
              <a:rPr lang="en-US" dirty="0">
                <a:latin typeface="Arial" charset="0"/>
              </a:rPr>
              <a:t> Needs modest amount of money</a:t>
            </a:r>
          </a:p>
          <a:p>
            <a:pPr marL="458788" lvl="1" eaLnBrk="0" hangingPunct="0">
              <a:buFont typeface="Arial" charset="0"/>
              <a:buChar char="•"/>
            </a:pPr>
            <a:r>
              <a:rPr lang="en-US" dirty="0">
                <a:latin typeface="Arial" charset="0"/>
              </a:rPr>
              <a:t> Use JSA initiatives to support the best qualified student</a:t>
            </a:r>
          </a:p>
          <a:p>
            <a:pPr marL="234950" indent="-234950" eaLnBrk="0" hangingPunct="0"/>
            <a:endParaRPr lang="en-US" dirty="0"/>
          </a:p>
        </p:txBody>
      </p:sp>
      <p:sp>
        <p:nvSpPr>
          <p:cNvPr id="40965" name="Rectangle 5"/>
          <p:cNvSpPr>
            <a:spLocks noChangeArrowheads="1"/>
          </p:cNvSpPr>
          <p:nvPr/>
        </p:nvSpPr>
        <p:spPr bwMode="auto">
          <a:xfrm>
            <a:off x="5851525" y="4191000"/>
            <a:ext cx="184150" cy="457200"/>
          </a:xfrm>
          <a:prstGeom prst="rect">
            <a:avLst/>
          </a:prstGeom>
          <a:noFill/>
          <a:ln w="9525">
            <a:noFill/>
            <a:miter lim="800000"/>
            <a:headEnd/>
            <a:tailEnd/>
          </a:ln>
          <a:effectLst/>
        </p:spPr>
        <p:txBody>
          <a:bodyPr wrap="none">
            <a:spAutoFit/>
          </a:bodyPr>
          <a:lstStyle/>
          <a:p>
            <a:endParaRPr lang="en-US"/>
          </a:p>
        </p:txBody>
      </p:sp>
      <p:pic>
        <p:nvPicPr>
          <p:cNvPr id="40966" name="Picture 2" descr="C:\Hari\Education\ODU\REU 2009\Photos\REU2009_students&amp;Gail.jpg"/>
          <p:cNvPicPr>
            <a:picLocks noChangeAspect="1" noChangeArrowheads="1"/>
          </p:cNvPicPr>
          <p:nvPr/>
        </p:nvPicPr>
        <p:blipFill>
          <a:blip r:embed="rId2" cstate="print"/>
          <a:srcRect/>
          <a:stretch>
            <a:fillRect/>
          </a:stretch>
        </p:blipFill>
        <p:spPr bwMode="auto">
          <a:xfrm>
            <a:off x="5281683" y="3893933"/>
            <a:ext cx="3601113" cy="24007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3795"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Graduate Students</a:t>
            </a:r>
            <a:endParaRPr lang="en-US" sz="3200"/>
          </a:p>
        </p:txBody>
      </p:sp>
      <p:sp>
        <p:nvSpPr>
          <p:cNvPr id="33796" name="Rectangle 3"/>
          <p:cNvSpPr>
            <a:spLocks noGrp="1" noChangeArrowheads="1"/>
          </p:cNvSpPr>
          <p:nvPr>
            <p:ph type="ctrTitle" idx="4294967295"/>
          </p:nvPr>
        </p:nvSpPr>
        <p:spPr>
          <a:xfrm>
            <a:off x="458787" y="1101725"/>
            <a:ext cx="7630853" cy="4408488"/>
          </a:xfrm>
        </p:spPr>
        <p:txBody>
          <a:bodyPr/>
          <a:lstStyle/>
          <a:p>
            <a:pPr algn="l" eaLnBrk="1" hangingPunct="1"/>
            <a:r>
              <a:rPr lang="en-US" sz="2400" b="0" dirty="0" smtClean="0">
                <a:solidFill>
                  <a:srgbClr val="0000FF"/>
                </a:solidFill>
              </a:rPr>
              <a:t>There are many graduate students, both permanent and visiting, at Jefferson Lab</a:t>
            </a:r>
            <a:br>
              <a:rPr lang="en-US" sz="2400" b="0" dirty="0" smtClean="0">
                <a:solidFill>
                  <a:srgbClr val="0000FF"/>
                </a:solidFill>
              </a:rPr>
            </a:br>
            <a:r>
              <a:rPr lang="en-US" sz="2400" b="0" dirty="0" smtClean="0">
                <a:solidFill>
                  <a:srgbClr val="0000FF"/>
                </a:solidFill>
              </a:rPr>
              <a:t/>
            </a:r>
            <a:br>
              <a:rPr lang="en-US" sz="2400" b="0" dirty="0" smtClean="0">
                <a:solidFill>
                  <a:srgbClr val="0000FF"/>
                </a:solidFill>
              </a:rPr>
            </a:br>
            <a:r>
              <a:rPr lang="en-US" sz="2400" b="0" dirty="0" smtClean="0">
                <a:solidFill>
                  <a:srgbClr val="0000FF"/>
                </a:solidFill>
              </a:rPr>
              <a:t>Graduate Student and Post Doc Association (GSPDA) is active with funding from the JSA initiatives fund</a:t>
            </a:r>
            <a:br>
              <a:rPr lang="en-US" sz="2400" b="0" dirty="0" smtClean="0">
                <a:solidFill>
                  <a:srgbClr val="0000FF"/>
                </a:solidFill>
              </a:rPr>
            </a:br>
            <a:r>
              <a:rPr lang="en-US" sz="2400" b="0" dirty="0" smtClean="0">
                <a:solidFill>
                  <a:srgbClr val="0000FF"/>
                </a:solidFill>
              </a:rPr>
              <a:t/>
            </a:r>
            <a:br>
              <a:rPr lang="en-US" sz="2400" b="0" dirty="0" smtClean="0">
                <a:solidFill>
                  <a:srgbClr val="0000FF"/>
                </a:solidFill>
              </a:rPr>
            </a:br>
            <a:r>
              <a:rPr lang="en-US" sz="2400" b="0" dirty="0" smtClean="0">
                <a:solidFill>
                  <a:srgbClr val="0000FF"/>
                </a:solidFill>
              </a:rPr>
              <a:t>One graduate student representative on the Users Group Board of Directors</a:t>
            </a:r>
            <a:br>
              <a:rPr lang="en-US" sz="2400" b="0" dirty="0" smtClean="0">
                <a:solidFill>
                  <a:srgbClr val="0000FF"/>
                </a:solidFill>
              </a:rPr>
            </a:br>
            <a:r>
              <a:rPr lang="en-US" sz="2400" b="0" dirty="0" smtClean="0">
                <a:solidFill>
                  <a:srgbClr val="3366FF"/>
                </a:solidFill>
              </a:rPr>
              <a:t/>
            </a:r>
            <a:br>
              <a:rPr lang="en-US" sz="2400" b="0" dirty="0" smtClean="0">
                <a:solidFill>
                  <a:srgbClr val="3366FF"/>
                </a:solidFill>
              </a:rPr>
            </a:br>
            <a:endParaRPr lang="en-US" sz="2400" b="0" dirty="0" smtClean="0">
              <a:solidFill>
                <a:srgbClr val="3366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2771"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Postdocs</a:t>
            </a:r>
            <a:endParaRPr lang="en-US" sz="3200"/>
          </a:p>
        </p:txBody>
      </p:sp>
      <p:sp>
        <p:nvSpPr>
          <p:cNvPr id="32772" name="Rectangle 3"/>
          <p:cNvSpPr>
            <a:spLocks noGrp="1" noChangeArrowheads="1"/>
          </p:cNvSpPr>
          <p:nvPr>
            <p:ph type="ctrTitle" idx="4294967295"/>
          </p:nvPr>
        </p:nvSpPr>
        <p:spPr>
          <a:xfrm>
            <a:off x="562363" y="1175659"/>
            <a:ext cx="7947025" cy="4460032"/>
          </a:xfrm>
        </p:spPr>
        <p:txBody>
          <a:bodyPr/>
          <a:lstStyle/>
          <a:p>
            <a:pPr algn="l" eaLnBrk="1" hangingPunct="1"/>
            <a:r>
              <a:rPr lang="en-US" sz="2400" b="0" dirty="0" smtClean="0">
                <a:solidFill>
                  <a:srgbClr val="0000FF"/>
                </a:solidFill>
              </a:rPr>
              <a:t>There is no official postdoctoral mentoring program at Jefferson Lab</a:t>
            </a:r>
            <a:br>
              <a:rPr lang="en-US" sz="2400" b="0" dirty="0" smtClean="0">
                <a:solidFill>
                  <a:srgbClr val="0000FF"/>
                </a:solidFill>
              </a:rPr>
            </a:br>
            <a:r>
              <a:rPr lang="en-US" sz="2400" b="0" dirty="0" smtClean="0">
                <a:solidFill>
                  <a:srgbClr val="0000FF"/>
                </a:solidFill>
              </a:rPr>
              <a:t/>
            </a:r>
            <a:br>
              <a:rPr lang="en-US" sz="2400" b="0" dirty="0" smtClean="0">
                <a:solidFill>
                  <a:srgbClr val="0000FF"/>
                </a:solidFill>
              </a:rPr>
            </a:br>
            <a:r>
              <a:rPr lang="en-US" sz="2400" b="0" dirty="0" err="1" smtClean="0">
                <a:solidFill>
                  <a:srgbClr val="0000FF"/>
                </a:solidFill>
              </a:rPr>
              <a:t>Postdocs</a:t>
            </a:r>
            <a:r>
              <a:rPr lang="en-US" sz="2400" b="0" dirty="0" smtClean="0">
                <a:solidFill>
                  <a:srgbClr val="0000FF"/>
                </a:solidFill>
              </a:rPr>
              <a:t> do participate in some of the programs organized by the graduate students (for example, recent panel discussion on careers</a:t>
            </a:r>
            <a:br>
              <a:rPr lang="en-US" sz="2400" b="0" dirty="0" smtClean="0">
                <a:solidFill>
                  <a:srgbClr val="0000FF"/>
                </a:solidFill>
              </a:rPr>
            </a:br>
            <a:r>
              <a:rPr lang="en-US" sz="2400" b="0" dirty="0" smtClean="0">
                <a:solidFill>
                  <a:srgbClr val="0000FF"/>
                </a:solidFill>
              </a:rPr>
              <a:t/>
            </a:r>
            <a:br>
              <a:rPr lang="en-US" sz="2400" b="0" dirty="0" smtClean="0">
                <a:solidFill>
                  <a:srgbClr val="0000FF"/>
                </a:solidFill>
              </a:rPr>
            </a:br>
            <a:r>
              <a:rPr lang="en-US" sz="2400" b="0" dirty="0" smtClean="0">
                <a:solidFill>
                  <a:srgbClr val="0000FF"/>
                </a:solidFill>
              </a:rPr>
              <a:t>There is one </a:t>
            </a:r>
            <a:r>
              <a:rPr lang="en-US" sz="2400" b="0" dirty="0" err="1" smtClean="0">
                <a:solidFill>
                  <a:srgbClr val="0000FF"/>
                </a:solidFill>
              </a:rPr>
              <a:t>postdoc</a:t>
            </a:r>
            <a:r>
              <a:rPr lang="en-US" sz="2400" b="0" dirty="0" smtClean="0">
                <a:solidFill>
                  <a:srgbClr val="0000FF"/>
                </a:solidFill>
              </a:rPr>
              <a:t> representative on the Users Group Board of Directors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4099"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Women at Jefferson Lab</a:t>
            </a:r>
            <a:endParaRPr lang="en-US" sz="3200"/>
          </a:p>
        </p:txBody>
      </p:sp>
      <p:sp>
        <p:nvSpPr>
          <p:cNvPr id="4101" name="Text Box 5"/>
          <p:cNvSpPr txBox="1">
            <a:spLocks noChangeArrowheads="1"/>
          </p:cNvSpPr>
          <p:nvPr/>
        </p:nvSpPr>
        <p:spPr bwMode="auto">
          <a:xfrm>
            <a:off x="1355725" y="1344613"/>
            <a:ext cx="6707188" cy="4339650"/>
          </a:xfrm>
          <a:prstGeom prst="rect">
            <a:avLst/>
          </a:prstGeom>
          <a:noFill/>
          <a:ln w="9525">
            <a:noFill/>
            <a:miter lim="800000"/>
            <a:headEnd/>
            <a:tailEnd/>
          </a:ln>
          <a:effectLst/>
        </p:spPr>
        <p:txBody>
          <a:bodyPr>
            <a:spAutoFit/>
          </a:bodyPr>
          <a:lstStyle/>
          <a:p>
            <a:pPr>
              <a:spcBef>
                <a:spcPct val="50000"/>
              </a:spcBef>
            </a:pPr>
            <a:r>
              <a:rPr lang="en-US" dirty="0">
                <a:solidFill>
                  <a:srgbClr val="0000FF"/>
                </a:solidFill>
                <a:latin typeface="Arial" charset="0"/>
              </a:rPr>
              <a:t>Jefferson Lab</a:t>
            </a:r>
          </a:p>
          <a:p>
            <a:pPr>
              <a:spcBef>
                <a:spcPct val="50000"/>
              </a:spcBef>
              <a:buClr>
                <a:srgbClr val="3366FF"/>
              </a:buClr>
              <a:buFont typeface="Times" pitchFamily="41" charset="0"/>
              <a:buChar char="•"/>
            </a:pPr>
            <a:r>
              <a:rPr lang="en-US" dirty="0">
                <a:latin typeface="Arial" charset="0"/>
              </a:rPr>
              <a:t>  X Engineers</a:t>
            </a:r>
          </a:p>
          <a:p>
            <a:pPr>
              <a:spcBef>
                <a:spcPct val="50000"/>
              </a:spcBef>
              <a:buFontTx/>
              <a:buChar char="•"/>
            </a:pPr>
            <a:r>
              <a:rPr lang="en-US" dirty="0">
                <a:latin typeface="Arial" charset="0"/>
              </a:rPr>
              <a:t>  Y Physics and Accelerator Staff</a:t>
            </a:r>
          </a:p>
          <a:p>
            <a:pPr>
              <a:spcBef>
                <a:spcPct val="50000"/>
              </a:spcBef>
              <a:buFontTx/>
              <a:buChar char="•"/>
            </a:pPr>
            <a:r>
              <a:rPr lang="en-US" dirty="0">
                <a:latin typeface="Arial" charset="0"/>
              </a:rPr>
              <a:t>  Z </a:t>
            </a:r>
            <a:r>
              <a:rPr lang="en-US" dirty="0" err="1">
                <a:latin typeface="Arial" charset="0"/>
              </a:rPr>
              <a:t>Postdocs</a:t>
            </a:r>
            <a:endParaRPr lang="en-US" dirty="0">
              <a:latin typeface="Arial" charset="0"/>
            </a:endParaRPr>
          </a:p>
          <a:p>
            <a:pPr>
              <a:spcBef>
                <a:spcPct val="50000"/>
              </a:spcBef>
            </a:pPr>
            <a:r>
              <a:rPr lang="en-US" dirty="0">
                <a:solidFill>
                  <a:srgbClr val="0000FF"/>
                </a:solidFill>
                <a:latin typeface="Arial" charset="0"/>
              </a:rPr>
              <a:t>Users</a:t>
            </a:r>
          </a:p>
          <a:p>
            <a:pPr>
              <a:spcBef>
                <a:spcPct val="50000"/>
              </a:spcBef>
              <a:buClr>
                <a:srgbClr val="3366FF"/>
              </a:buClr>
              <a:buFont typeface="Times" pitchFamily="41" charset="0"/>
              <a:buChar char="•"/>
            </a:pPr>
            <a:r>
              <a:rPr lang="en-US" dirty="0">
                <a:latin typeface="Arial" charset="0"/>
              </a:rPr>
              <a:t>  X Faculty</a:t>
            </a:r>
          </a:p>
          <a:p>
            <a:pPr>
              <a:spcBef>
                <a:spcPct val="50000"/>
              </a:spcBef>
              <a:buFontTx/>
              <a:buChar char="•"/>
            </a:pPr>
            <a:r>
              <a:rPr lang="en-US" dirty="0">
                <a:latin typeface="Arial" charset="0"/>
              </a:rPr>
              <a:t>  Y </a:t>
            </a:r>
            <a:r>
              <a:rPr lang="en-US" dirty="0" err="1">
                <a:latin typeface="Arial" charset="0"/>
              </a:rPr>
              <a:t>Postdocs</a:t>
            </a:r>
            <a:endParaRPr lang="en-US" dirty="0">
              <a:latin typeface="Arial" charset="0"/>
            </a:endParaRPr>
          </a:p>
          <a:p>
            <a:pPr>
              <a:spcBef>
                <a:spcPct val="50000"/>
              </a:spcBef>
              <a:buFontTx/>
              <a:buChar char="•"/>
            </a:pPr>
            <a:r>
              <a:rPr lang="en-US" dirty="0">
                <a:latin typeface="Arial" charset="0"/>
              </a:rPr>
              <a:t>  Z Graduate Students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5123"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Beginnings</a:t>
            </a:r>
            <a:endParaRPr lang="en-US" sz="3200"/>
          </a:p>
        </p:txBody>
      </p:sp>
      <p:sp>
        <p:nvSpPr>
          <p:cNvPr id="5124" name="TextBox 9"/>
          <p:cNvSpPr txBox="1">
            <a:spLocks noChangeArrowheads="1"/>
          </p:cNvSpPr>
          <p:nvPr/>
        </p:nvSpPr>
        <p:spPr bwMode="auto">
          <a:xfrm>
            <a:off x="512763" y="1027113"/>
            <a:ext cx="7642225" cy="4524315"/>
          </a:xfrm>
          <a:prstGeom prst="rect">
            <a:avLst/>
          </a:prstGeom>
          <a:noFill/>
          <a:ln w="9525">
            <a:noFill/>
            <a:miter lim="800000"/>
            <a:headEnd/>
            <a:tailEnd/>
          </a:ln>
        </p:spPr>
        <p:txBody>
          <a:bodyPr>
            <a:spAutoFit/>
          </a:bodyPr>
          <a:lstStyle/>
          <a:p>
            <a:pPr>
              <a:buFont typeface="Arial" charset="0"/>
              <a:buNone/>
            </a:pPr>
            <a:r>
              <a:rPr lang="en-US" dirty="0">
                <a:latin typeface="Arial" charset="0"/>
              </a:rPr>
              <a:t>~</a:t>
            </a:r>
            <a:r>
              <a:rPr lang="en-US" dirty="0">
                <a:solidFill>
                  <a:srgbClr val="3366FF"/>
                </a:solidFill>
                <a:latin typeface="Arial" charset="0"/>
              </a:rPr>
              <a:t> </a:t>
            </a:r>
            <a:r>
              <a:rPr lang="en-US" dirty="0">
                <a:latin typeface="Arial" charset="0"/>
              </a:rPr>
              <a:t>2 years ago, Dennis </a:t>
            </a:r>
            <a:r>
              <a:rPr lang="en-US" dirty="0" err="1">
                <a:latin typeface="Arial" charset="0"/>
              </a:rPr>
              <a:t>Skopik</a:t>
            </a:r>
            <a:r>
              <a:rPr lang="en-US" dirty="0">
                <a:latin typeface="Arial" charset="0"/>
              </a:rPr>
              <a:t> attended the Gender Equity Workshop</a:t>
            </a:r>
          </a:p>
          <a:p>
            <a:endParaRPr lang="en-US" dirty="0">
              <a:latin typeface="Arial" charset="0"/>
            </a:endParaRPr>
          </a:p>
          <a:p>
            <a:pPr>
              <a:buFont typeface="Arial" charset="0"/>
              <a:buNone/>
            </a:pPr>
            <a:r>
              <a:rPr lang="en-US" dirty="0">
                <a:latin typeface="Arial" charset="0"/>
              </a:rPr>
              <a:t>Asked </a:t>
            </a:r>
            <a:r>
              <a:rPr lang="en-US" dirty="0" smtClean="0">
                <a:latin typeface="Arial" charset="0"/>
              </a:rPr>
              <a:t>how </a:t>
            </a:r>
            <a:r>
              <a:rPr lang="en-US" dirty="0">
                <a:latin typeface="Arial" charset="0"/>
              </a:rPr>
              <a:t>we could foster a family friendly work place</a:t>
            </a:r>
          </a:p>
          <a:p>
            <a:endParaRPr lang="en-US" dirty="0">
              <a:latin typeface="Arial" charset="0"/>
            </a:endParaRPr>
          </a:p>
          <a:p>
            <a:pPr>
              <a:buFont typeface="Arial" charset="0"/>
              <a:buNone/>
            </a:pPr>
            <a:r>
              <a:rPr lang="en-US" dirty="0">
                <a:latin typeface="Arial" charset="0"/>
              </a:rPr>
              <a:t>Informal Committee, self-organized</a:t>
            </a:r>
          </a:p>
          <a:p>
            <a:pPr lvl="1" eaLnBrk="0" hangingPunct="0"/>
            <a:r>
              <a:rPr lang="en-US" dirty="0">
                <a:solidFill>
                  <a:srgbClr val="0000FF"/>
                </a:solidFill>
                <a:latin typeface="Arial" charset="0"/>
              </a:rPr>
              <a:t>Gail Dodge (ODU)</a:t>
            </a:r>
          </a:p>
          <a:p>
            <a:pPr lvl="1" eaLnBrk="0" hangingPunct="0"/>
            <a:r>
              <a:rPr lang="en-US" dirty="0" err="1">
                <a:solidFill>
                  <a:srgbClr val="0000FF"/>
                </a:solidFill>
                <a:latin typeface="Arial" charset="0"/>
              </a:rPr>
              <a:t>Latifa</a:t>
            </a:r>
            <a:r>
              <a:rPr lang="en-US" dirty="0">
                <a:solidFill>
                  <a:srgbClr val="0000FF"/>
                </a:solidFill>
                <a:latin typeface="Arial" charset="0"/>
              </a:rPr>
              <a:t> </a:t>
            </a:r>
            <a:r>
              <a:rPr lang="en-US" dirty="0" err="1">
                <a:solidFill>
                  <a:srgbClr val="0000FF"/>
                </a:solidFill>
                <a:latin typeface="Arial" charset="0"/>
              </a:rPr>
              <a:t>Elouadrhiri</a:t>
            </a:r>
            <a:r>
              <a:rPr lang="en-US" dirty="0">
                <a:solidFill>
                  <a:srgbClr val="0000FF"/>
                </a:solidFill>
                <a:latin typeface="Arial" charset="0"/>
              </a:rPr>
              <a:t> (</a:t>
            </a:r>
            <a:r>
              <a:rPr lang="en-US" dirty="0" err="1">
                <a:solidFill>
                  <a:srgbClr val="0000FF"/>
                </a:solidFill>
                <a:latin typeface="Arial" charset="0"/>
              </a:rPr>
              <a:t>JLab</a:t>
            </a:r>
            <a:r>
              <a:rPr lang="en-US" dirty="0">
                <a:solidFill>
                  <a:srgbClr val="0000FF"/>
                </a:solidFill>
                <a:latin typeface="Arial" charset="0"/>
              </a:rPr>
              <a:t>)</a:t>
            </a:r>
          </a:p>
          <a:p>
            <a:pPr lvl="1" eaLnBrk="0" hangingPunct="0"/>
            <a:r>
              <a:rPr lang="en-US" dirty="0">
                <a:solidFill>
                  <a:srgbClr val="0000FF"/>
                </a:solidFill>
                <a:latin typeface="Arial" charset="0"/>
              </a:rPr>
              <a:t>Dennis </a:t>
            </a:r>
            <a:r>
              <a:rPr lang="en-US" dirty="0" err="1">
                <a:solidFill>
                  <a:srgbClr val="0000FF"/>
                </a:solidFill>
                <a:latin typeface="Arial" charset="0"/>
              </a:rPr>
              <a:t>Skopik</a:t>
            </a:r>
            <a:r>
              <a:rPr lang="en-US" dirty="0">
                <a:solidFill>
                  <a:srgbClr val="0000FF"/>
                </a:solidFill>
                <a:latin typeface="Arial" charset="0"/>
              </a:rPr>
              <a:t> (</a:t>
            </a:r>
            <a:r>
              <a:rPr lang="en-US" dirty="0" err="1">
                <a:solidFill>
                  <a:srgbClr val="0000FF"/>
                </a:solidFill>
                <a:latin typeface="Arial" charset="0"/>
              </a:rPr>
              <a:t>JLab</a:t>
            </a:r>
            <a:r>
              <a:rPr lang="en-US" dirty="0">
                <a:solidFill>
                  <a:srgbClr val="0000FF"/>
                </a:solidFill>
                <a:latin typeface="Arial" charset="0"/>
              </a:rPr>
              <a:t>)</a:t>
            </a:r>
          </a:p>
          <a:p>
            <a:pPr lvl="1" eaLnBrk="0" hangingPunct="0"/>
            <a:r>
              <a:rPr lang="en-US" dirty="0" err="1">
                <a:solidFill>
                  <a:srgbClr val="0000FF"/>
                </a:solidFill>
                <a:latin typeface="Arial" charset="0"/>
              </a:rPr>
              <a:t>Hari</a:t>
            </a:r>
            <a:r>
              <a:rPr lang="en-US" dirty="0">
                <a:solidFill>
                  <a:srgbClr val="0000FF"/>
                </a:solidFill>
                <a:latin typeface="Arial" charset="0"/>
              </a:rPr>
              <a:t> </a:t>
            </a:r>
            <a:r>
              <a:rPr lang="en-US" dirty="0" err="1">
                <a:solidFill>
                  <a:srgbClr val="0000FF"/>
                </a:solidFill>
                <a:latin typeface="Arial" charset="0"/>
              </a:rPr>
              <a:t>Areti</a:t>
            </a:r>
            <a:r>
              <a:rPr lang="en-US" dirty="0">
                <a:solidFill>
                  <a:srgbClr val="0000FF"/>
                </a:solidFill>
                <a:latin typeface="Arial" charset="0"/>
              </a:rPr>
              <a:t> (</a:t>
            </a:r>
            <a:r>
              <a:rPr lang="en-US" dirty="0" err="1">
                <a:solidFill>
                  <a:srgbClr val="0000FF"/>
                </a:solidFill>
                <a:latin typeface="Arial" charset="0"/>
              </a:rPr>
              <a:t>JLab</a:t>
            </a:r>
            <a:r>
              <a:rPr lang="en-US" dirty="0">
                <a:solidFill>
                  <a:srgbClr val="0000FF"/>
                </a:solidFill>
                <a:latin typeface="Arial" charset="0"/>
              </a:rPr>
              <a:t>)</a:t>
            </a:r>
          </a:p>
          <a:p>
            <a:pPr lvl="1" eaLnBrk="0" hangingPunct="0"/>
            <a:endParaRPr lang="en-US" dirty="0">
              <a:solidFill>
                <a:srgbClr val="3366FF"/>
              </a:solidFill>
              <a:latin typeface="Arial" charset="0"/>
            </a:endParaRPr>
          </a:p>
          <a:p>
            <a:pPr eaLnBrk="0" hangingPunct="0"/>
            <a:r>
              <a:rPr lang="en-US" dirty="0" err="1">
                <a:latin typeface="Arial" charset="0"/>
              </a:rPr>
              <a:t>Jlab’s</a:t>
            </a:r>
            <a:r>
              <a:rPr lang="en-US" dirty="0">
                <a:latin typeface="Arial" charset="0"/>
              </a:rPr>
              <a:t> Education Office (Jan Tyler) would join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6147"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Beginnings</a:t>
            </a:r>
            <a:endParaRPr lang="en-US" sz="3200"/>
          </a:p>
        </p:txBody>
      </p:sp>
      <p:sp>
        <p:nvSpPr>
          <p:cNvPr id="6148" name="TextBox 4"/>
          <p:cNvSpPr txBox="1">
            <a:spLocks noChangeArrowheads="1"/>
          </p:cNvSpPr>
          <p:nvPr/>
        </p:nvSpPr>
        <p:spPr bwMode="auto">
          <a:xfrm>
            <a:off x="681038" y="1147763"/>
            <a:ext cx="8126412" cy="3416320"/>
          </a:xfrm>
          <a:prstGeom prst="rect">
            <a:avLst/>
          </a:prstGeom>
          <a:noFill/>
          <a:ln w="9525">
            <a:noFill/>
            <a:miter lim="800000"/>
            <a:headEnd/>
            <a:tailEnd/>
          </a:ln>
        </p:spPr>
        <p:txBody>
          <a:bodyPr>
            <a:spAutoFit/>
          </a:bodyPr>
          <a:lstStyle/>
          <a:p>
            <a:r>
              <a:rPr lang="en-US" dirty="0">
                <a:latin typeface="Arial" charset="0"/>
              </a:rPr>
              <a:t>Hugh Montgomery, </a:t>
            </a:r>
            <a:r>
              <a:rPr lang="en-US" dirty="0" err="1">
                <a:latin typeface="Arial" charset="0"/>
              </a:rPr>
              <a:t>JLab’s</a:t>
            </a:r>
            <a:r>
              <a:rPr lang="en-US" dirty="0">
                <a:latin typeface="Arial" charset="0"/>
              </a:rPr>
              <a:t> director, attended a talk by Cherry Ann Murray on May 2, 2009 at the APS annual meeting in Denver</a:t>
            </a:r>
          </a:p>
          <a:p>
            <a:endParaRPr lang="en-US" dirty="0">
              <a:latin typeface="Arial" charset="0"/>
            </a:endParaRPr>
          </a:p>
          <a:p>
            <a:pPr algn="ctr"/>
            <a:r>
              <a:rPr lang="en-US" dirty="0">
                <a:latin typeface="Arial" charset="0"/>
              </a:rPr>
              <a:t>"Gender/Diversity Equity Best Practices”</a:t>
            </a:r>
          </a:p>
          <a:p>
            <a:endParaRPr lang="en-US" dirty="0">
              <a:latin typeface="Arial" charset="0"/>
            </a:endParaRPr>
          </a:p>
          <a:p>
            <a:r>
              <a:rPr lang="en-US" dirty="0">
                <a:latin typeface="Arial" charset="0"/>
              </a:rPr>
              <a:t>Received </a:t>
            </a:r>
            <a:r>
              <a:rPr lang="en-US" i="1" dirty="0">
                <a:latin typeface="Arial" charset="0"/>
              </a:rPr>
              <a:t>advice</a:t>
            </a:r>
            <a:r>
              <a:rPr lang="en-US" dirty="0">
                <a:latin typeface="Arial" charset="0"/>
              </a:rPr>
              <a:t> to provide resources to this self-organized group</a:t>
            </a:r>
          </a:p>
          <a:p>
            <a:pPr eaLnBrk="0" hangingPunct="0"/>
            <a:endParaRPr lang="en-US" dirty="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7171"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Beginnings</a:t>
            </a:r>
            <a:endParaRPr lang="en-US" sz="3200"/>
          </a:p>
        </p:txBody>
      </p:sp>
      <p:sp>
        <p:nvSpPr>
          <p:cNvPr id="7172" name="TextBox 4"/>
          <p:cNvSpPr txBox="1">
            <a:spLocks noChangeArrowheads="1"/>
          </p:cNvSpPr>
          <p:nvPr/>
        </p:nvSpPr>
        <p:spPr bwMode="auto">
          <a:xfrm>
            <a:off x="681038" y="1147763"/>
            <a:ext cx="7669212" cy="3785652"/>
          </a:xfrm>
          <a:prstGeom prst="rect">
            <a:avLst/>
          </a:prstGeom>
          <a:noFill/>
          <a:ln w="9525">
            <a:noFill/>
            <a:miter lim="800000"/>
            <a:headEnd/>
            <a:tailEnd/>
          </a:ln>
        </p:spPr>
        <p:txBody>
          <a:bodyPr>
            <a:spAutoFit/>
          </a:bodyPr>
          <a:lstStyle/>
          <a:p>
            <a:pPr eaLnBrk="0" hangingPunct="0">
              <a:buClr>
                <a:schemeClr val="tx1"/>
              </a:buClr>
              <a:buFont typeface="Arial" pitchFamily="34" charset="0"/>
              <a:buChar char="•"/>
            </a:pPr>
            <a:r>
              <a:rPr lang="en-US" dirty="0">
                <a:solidFill>
                  <a:srgbClr val="3366FF"/>
                </a:solidFill>
                <a:latin typeface="Arial" charset="0"/>
              </a:rPr>
              <a:t> </a:t>
            </a:r>
            <a:r>
              <a:rPr lang="en-US" dirty="0" smtClean="0">
                <a:latin typeface="Arial" charset="0"/>
              </a:rPr>
              <a:t>Gail and </a:t>
            </a:r>
            <a:r>
              <a:rPr lang="en-US" dirty="0" err="1" smtClean="0">
                <a:latin typeface="Arial" charset="0"/>
              </a:rPr>
              <a:t>Latifa</a:t>
            </a:r>
            <a:r>
              <a:rPr lang="en-US" dirty="0" smtClean="0">
                <a:latin typeface="Arial" charset="0"/>
              </a:rPr>
              <a:t> made presentations at </a:t>
            </a:r>
            <a:r>
              <a:rPr lang="en-US" dirty="0" err="1" smtClean="0">
                <a:latin typeface="Arial" charset="0"/>
              </a:rPr>
              <a:t>Jlab</a:t>
            </a:r>
            <a:r>
              <a:rPr lang="en-US" dirty="0" smtClean="0">
                <a:latin typeface="Arial" charset="0"/>
              </a:rPr>
              <a:t> User Meetings</a:t>
            </a:r>
          </a:p>
          <a:p>
            <a:pPr eaLnBrk="0" hangingPunct="0">
              <a:buFont typeface="Arial" charset="0"/>
              <a:buChar char="•"/>
            </a:pPr>
            <a:endParaRPr lang="en-US" dirty="0" smtClean="0">
              <a:latin typeface="Arial" charset="0"/>
            </a:endParaRPr>
          </a:p>
          <a:p>
            <a:pPr eaLnBrk="0" hangingPunct="0">
              <a:buFont typeface="Arial" charset="0"/>
              <a:buChar char="•"/>
            </a:pPr>
            <a:r>
              <a:rPr lang="en-US" dirty="0" smtClean="0">
                <a:latin typeface="Arial" charset="0"/>
              </a:rPr>
              <a:t> Under </a:t>
            </a:r>
            <a:r>
              <a:rPr lang="en-US" dirty="0">
                <a:latin typeface="Arial" charset="0"/>
              </a:rPr>
              <a:t>Gail’s and </a:t>
            </a:r>
            <a:r>
              <a:rPr lang="en-US" dirty="0" err="1">
                <a:latin typeface="Arial" charset="0"/>
              </a:rPr>
              <a:t>Latifa’s</a:t>
            </a:r>
            <a:r>
              <a:rPr lang="en-US" dirty="0">
                <a:latin typeface="Arial" charset="0"/>
              </a:rPr>
              <a:t> leadership 2 meetings were held at the lab.  User and staff women were invited.</a:t>
            </a:r>
          </a:p>
          <a:p>
            <a:pPr eaLnBrk="0" hangingPunct="0"/>
            <a:endParaRPr lang="en-US" dirty="0">
              <a:latin typeface="Arial" charset="0"/>
            </a:endParaRPr>
          </a:p>
          <a:p>
            <a:pPr eaLnBrk="0" hangingPunct="0">
              <a:buFont typeface="Arial" charset="0"/>
              <a:buChar char="•"/>
            </a:pPr>
            <a:r>
              <a:rPr lang="en-US" dirty="0">
                <a:latin typeface="Arial" charset="0"/>
              </a:rPr>
              <a:t> </a:t>
            </a:r>
            <a:r>
              <a:rPr lang="en-US" dirty="0" smtClean="0">
                <a:latin typeface="Arial" charset="0"/>
              </a:rPr>
              <a:t>The </a:t>
            </a:r>
            <a:r>
              <a:rPr lang="en-US" dirty="0">
                <a:latin typeface="Arial" charset="0"/>
              </a:rPr>
              <a:t>meetings were well attended not only by the Physicists and Engineers, but also by women who have interest in this important issue</a:t>
            </a:r>
          </a:p>
          <a:p>
            <a:pPr eaLnBrk="0" hangingPunct="0"/>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8195"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Initiatives</a:t>
            </a:r>
            <a:endParaRPr lang="en-US" sz="3200"/>
          </a:p>
        </p:txBody>
      </p:sp>
      <p:sp>
        <p:nvSpPr>
          <p:cNvPr id="8196" name="TextBox 4"/>
          <p:cNvSpPr txBox="1">
            <a:spLocks noChangeArrowheads="1"/>
          </p:cNvSpPr>
          <p:nvPr/>
        </p:nvSpPr>
        <p:spPr bwMode="auto">
          <a:xfrm>
            <a:off x="681038" y="1176338"/>
            <a:ext cx="7669212" cy="4524315"/>
          </a:xfrm>
          <a:prstGeom prst="rect">
            <a:avLst/>
          </a:prstGeom>
          <a:noFill/>
          <a:ln w="9525">
            <a:noFill/>
            <a:miter lim="800000"/>
            <a:headEnd/>
            <a:tailEnd/>
          </a:ln>
        </p:spPr>
        <p:txBody>
          <a:bodyPr>
            <a:spAutoFit/>
          </a:bodyPr>
          <a:lstStyle/>
          <a:p>
            <a:pPr eaLnBrk="0" hangingPunct="0">
              <a:buFont typeface="Arial" pitchFamily="34" charset="0"/>
              <a:buChar char="•"/>
            </a:pPr>
            <a:r>
              <a:rPr lang="en-US" dirty="0" smtClean="0">
                <a:latin typeface="Arial" charset="0"/>
              </a:rPr>
              <a:t>Funding </a:t>
            </a:r>
            <a:r>
              <a:rPr lang="en-US" dirty="0">
                <a:latin typeface="Arial" charset="0"/>
              </a:rPr>
              <a:t>by the Jefferson Science Associates (JSA) initiatives fund</a:t>
            </a:r>
          </a:p>
          <a:p>
            <a:pPr lvl="1" eaLnBrk="0" hangingPunct="0">
              <a:buFont typeface="Arial" pitchFamily="34" charset="0"/>
              <a:buChar char="•"/>
            </a:pPr>
            <a:r>
              <a:rPr lang="en-US" dirty="0" smtClean="0">
                <a:solidFill>
                  <a:srgbClr val="0000FF"/>
                </a:solidFill>
                <a:latin typeface="Arial" charset="0"/>
              </a:rPr>
              <a:t>Made </a:t>
            </a:r>
            <a:r>
              <a:rPr lang="en-US" dirty="0">
                <a:solidFill>
                  <a:srgbClr val="0000FF"/>
                </a:solidFill>
                <a:latin typeface="Arial" charset="0"/>
              </a:rPr>
              <a:t>this workshop possible</a:t>
            </a:r>
          </a:p>
          <a:p>
            <a:pPr lvl="1" eaLnBrk="0" hangingPunct="0">
              <a:buFont typeface="Arial" charset="0"/>
              <a:buChar char="•"/>
            </a:pPr>
            <a:r>
              <a:rPr lang="en-US" dirty="0" smtClean="0">
                <a:solidFill>
                  <a:srgbClr val="0000FF"/>
                </a:solidFill>
                <a:latin typeface="Arial" charset="0"/>
              </a:rPr>
              <a:t>Will </a:t>
            </a:r>
            <a:r>
              <a:rPr lang="en-US" dirty="0">
                <a:solidFill>
                  <a:srgbClr val="0000FF"/>
                </a:solidFill>
                <a:latin typeface="Arial" charset="0"/>
              </a:rPr>
              <a:t>enable future initiatives</a:t>
            </a:r>
          </a:p>
          <a:p>
            <a:pPr lvl="1" eaLnBrk="0" hangingPunct="0"/>
            <a:endParaRPr lang="en-US" dirty="0">
              <a:solidFill>
                <a:srgbClr val="3366FF"/>
              </a:solidFill>
              <a:latin typeface="Arial" charset="0"/>
            </a:endParaRPr>
          </a:p>
          <a:p>
            <a:pPr eaLnBrk="0" hangingPunct="0">
              <a:buFont typeface="Arial" charset="0"/>
              <a:buChar char="•"/>
            </a:pPr>
            <a:r>
              <a:rPr lang="en-US" dirty="0" smtClean="0">
                <a:latin typeface="Arial" charset="0"/>
              </a:rPr>
              <a:t> Lactation </a:t>
            </a:r>
            <a:r>
              <a:rPr lang="en-US" dirty="0">
                <a:latin typeface="Arial" charset="0"/>
              </a:rPr>
              <a:t>Facility</a:t>
            </a:r>
          </a:p>
          <a:p>
            <a:pPr eaLnBrk="0" hangingPunct="0"/>
            <a:endParaRPr lang="en-US" dirty="0">
              <a:latin typeface="Arial" charset="0"/>
            </a:endParaRPr>
          </a:p>
          <a:p>
            <a:pPr eaLnBrk="0" hangingPunct="0">
              <a:buFont typeface="Arial" charset="0"/>
              <a:buChar char="•"/>
            </a:pPr>
            <a:r>
              <a:rPr lang="en-US" dirty="0">
                <a:latin typeface="Arial" charset="0"/>
              </a:rPr>
              <a:t> </a:t>
            </a:r>
            <a:r>
              <a:rPr lang="en-US" dirty="0" smtClean="0">
                <a:latin typeface="Arial" charset="0"/>
              </a:rPr>
              <a:t>Feasibility </a:t>
            </a:r>
            <a:r>
              <a:rPr lang="en-US" dirty="0">
                <a:latin typeface="Arial" charset="0"/>
              </a:rPr>
              <a:t>of a Day Care Center</a:t>
            </a:r>
          </a:p>
          <a:p>
            <a:pPr eaLnBrk="0" hangingPunct="0"/>
            <a:endParaRPr lang="en-US" dirty="0">
              <a:latin typeface="Arial" charset="0"/>
            </a:endParaRPr>
          </a:p>
          <a:p>
            <a:pPr eaLnBrk="0" hangingPunct="0">
              <a:buFont typeface="Arial" charset="0"/>
              <a:buChar char="•"/>
            </a:pPr>
            <a:r>
              <a:rPr lang="en-US" dirty="0">
                <a:latin typeface="Arial" charset="0"/>
              </a:rPr>
              <a:t>  A web site (may be a Wiki) to exchange ideas and post events of interest</a:t>
            </a:r>
          </a:p>
          <a:p>
            <a:pPr eaLnBrk="0" hangingPunct="0"/>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9219"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Lactation Facility</a:t>
            </a:r>
            <a:endParaRPr lang="en-US" sz="3200"/>
          </a:p>
        </p:txBody>
      </p:sp>
      <p:sp>
        <p:nvSpPr>
          <p:cNvPr id="9220" name="TextBox 6"/>
          <p:cNvSpPr txBox="1">
            <a:spLocks noChangeArrowheads="1"/>
          </p:cNvSpPr>
          <p:nvPr/>
        </p:nvSpPr>
        <p:spPr bwMode="auto">
          <a:xfrm>
            <a:off x="177800" y="876300"/>
            <a:ext cx="8807450" cy="830997"/>
          </a:xfrm>
          <a:prstGeom prst="rect">
            <a:avLst/>
          </a:prstGeom>
          <a:noFill/>
          <a:ln w="9525">
            <a:noFill/>
            <a:miter lim="800000"/>
            <a:headEnd/>
            <a:tailEnd/>
          </a:ln>
        </p:spPr>
        <p:txBody>
          <a:bodyPr>
            <a:spAutoFit/>
          </a:bodyPr>
          <a:lstStyle/>
          <a:p>
            <a:pPr eaLnBrk="0" hangingPunct="0"/>
            <a:r>
              <a:rPr lang="en-US" dirty="0" err="1">
                <a:latin typeface="Arial" charset="0"/>
              </a:rPr>
              <a:t>Rm</a:t>
            </a:r>
            <a:r>
              <a:rPr lang="en-US" dirty="0">
                <a:latin typeface="Arial" charset="0"/>
              </a:rPr>
              <a:t> F331 in CEBAF’s F-Wing, Key available at User’s Office</a:t>
            </a:r>
          </a:p>
          <a:p>
            <a:pPr eaLnBrk="0" hangingPunct="0"/>
            <a:endParaRPr lang="en-US" dirty="0">
              <a:latin typeface="Arial" charset="0"/>
            </a:endParaRPr>
          </a:p>
        </p:txBody>
      </p:sp>
      <p:pic>
        <p:nvPicPr>
          <p:cNvPr id="9221" name="Picture 1" descr="C:\Users\Hari\Desktop\WIPS\Lact. station\DSC01137.JPG"/>
          <p:cNvPicPr>
            <a:picLocks noChangeAspect="1" noChangeArrowheads="1"/>
          </p:cNvPicPr>
          <p:nvPr/>
        </p:nvPicPr>
        <p:blipFill>
          <a:blip r:embed="rId2" cstate="print"/>
          <a:srcRect/>
          <a:stretch>
            <a:fillRect/>
          </a:stretch>
        </p:blipFill>
        <p:spPr bwMode="auto">
          <a:xfrm>
            <a:off x="1092200" y="1368425"/>
            <a:ext cx="3138488" cy="2354263"/>
          </a:xfrm>
          <a:prstGeom prst="rect">
            <a:avLst/>
          </a:prstGeom>
          <a:noFill/>
          <a:ln w="9525">
            <a:noFill/>
            <a:miter lim="800000"/>
            <a:headEnd/>
            <a:tailEnd/>
          </a:ln>
        </p:spPr>
      </p:pic>
      <p:pic>
        <p:nvPicPr>
          <p:cNvPr id="9222" name="Picture 3" descr="C:\Users\Hari\Desktop\WIPS\Lact. station\DSC01138.JPG"/>
          <p:cNvPicPr>
            <a:picLocks noChangeAspect="1" noChangeArrowheads="1"/>
          </p:cNvPicPr>
          <p:nvPr/>
        </p:nvPicPr>
        <p:blipFill>
          <a:blip r:embed="rId3" cstate="print"/>
          <a:srcRect/>
          <a:stretch>
            <a:fillRect/>
          </a:stretch>
        </p:blipFill>
        <p:spPr bwMode="auto">
          <a:xfrm>
            <a:off x="4851400" y="1347788"/>
            <a:ext cx="3116263" cy="2338387"/>
          </a:xfrm>
          <a:prstGeom prst="rect">
            <a:avLst/>
          </a:prstGeom>
          <a:noFill/>
          <a:ln w="9525">
            <a:noFill/>
            <a:miter lim="800000"/>
            <a:headEnd/>
            <a:tailEnd/>
          </a:ln>
        </p:spPr>
      </p:pic>
      <p:pic>
        <p:nvPicPr>
          <p:cNvPr id="9223" name="Picture 2" descr="C:\Users\Hari\Desktop\WIPS\Lact. station\DSC01139.JPG"/>
          <p:cNvPicPr>
            <a:picLocks noChangeAspect="1" noChangeArrowheads="1"/>
          </p:cNvPicPr>
          <p:nvPr/>
        </p:nvPicPr>
        <p:blipFill>
          <a:blip r:embed="rId4" cstate="print"/>
          <a:srcRect/>
          <a:stretch>
            <a:fillRect/>
          </a:stretch>
        </p:blipFill>
        <p:spPr bwMode="auto">
          <a:xfrm>
            <a:off x="2973388" y="3994150"/>
            <a:ext cx="2998787" cy="224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0243" name="TextBox 10"/>
          <p:cNvSpPr txBox="1">
            <a:spLocks noChangeArrowheads="1"/>
          </p:cNvSpPr>
          <p:nvPr/>
        </p:nvSpPr>
        <p:spPr bwMode="auto">
          <a:xfrm>
            <a:off x="2817813" y="149225"/>
            <a:ext cx="3233737" cy="579438"/>
          </a:xfrm>
          <a:prstGeom prst="rect">
            <a:avLst/>
          </a:prstGeom>
          <a:noFill/>
          <a:ln w="9525">
            <a:noFill/>
            <a:miter lim="800000"/>
            <a:headEnd/>
            <a:tailEnd/>
          </a:ln>
        </p:spPr>
        <p:txBody>
          <a:bodyPr wrap="none">
            <a:spAutoFit/>
          </a:bodyPr>
          <a:lstStyle/>
          <a:p>
            <a:pPr eaLnBrk="0" hangingPunct="0"/>
            <a:r>
              <a:rPr lang="en-US" sz="3200">
                <a:solidFill>
                  <a:srgbClr val="FF0000"/>
                </a:solidFill>
                <a:latin typeface="Arial" charset="0"/>
              </a:rPr>
              <a:t>Day Care Center</a:t>
            </a:r>
          </a:p>
        </p:txBody>
      </p:sp>
      <p:sp>
        <p:nvSpPr>
          <p:cNvPr id="10244" name="TextBox 11"/>
          <p:cNvSpPr txBox="1">
            <a:spLocks noChangeArrowheads="1"/>
          </p:cNvSpPr>
          <p:nvPr/>
        </p:nvSpPr>
        <p:spPr bwMode="auto">
          <a:xfrm>
            <a:off x="837916" y="1046755"/>
            <a:ext cx="7659688" cy="4278094"/>
          </a:xfrm>
          <a:prstGeom prst="rect">
            <a:avLst/>
          </a:prstGeom>
          <a:noFill/>
          <a:ln w="9525">
            <a:noFill/>
            <a:miter lim="800000"/>
            <a:headEnd/>
            <a:tailEnd/>
          </a:ln>
        </p:spPr>
        <p:txBody>
          <a:bodyPr wrap="square">
            <a:spAutoFit/>
          </a:bodyPr>
          <a:lstStyle/>
          <a:p>
            <a:pPr algn="ctr" eaLnBrk="0" hangingPunct="0"/>
            <a:r>
              <a:rPr lang="en-US" dirty="0" smtClean="0">
                <a:solidFill>
                  <a:srgbClr val="0000FF"/>
                </a:solidFill>
                <a:latin typeface="Arial" charset="0"/>
              </a:rPr>
              <a:t>Trying to assess the need of user and staff  for a Day Care Center</a:t>
            </a:r>
            <a:endParaRPr lang="en-US" dirty="0">
              <a:solidFill>
                <a:srgbClr val="0000FF"/>
              </a:solidFill>
              <a:latin typeface="Arial" charset="0"/>
            </a:endParaRPr>
          </a:p>
          <a:p>
            <a:pPr eaLnBrk="0" hangingPunct="0">
              <a:buFont typeface="Arial" charset="0"/>
              <a:buChar char="•"/>
            </a:pPr>
            <a:r>
              <a:rPr lang="en-US" dirty="0" smtClean="0">
                <a:latin typeface="Arial" charset="0"/>
              </a:rPr>
              <a:t>A day care center near the workplace attracts and retains women</a:t>
            </a:r>
          </a:p>
          <a:p>
            <a:pPr lvl="1" eaLnBrk="0" hangingPunct="0">
              <a:buFont typeface="Arial" charset="0"/>
              <a:buChar char="•"/>
            </a:pPr>
            <a:r>
              <a:rPr lang="en-US" sz="2000" dirty="0" smtClean="0">
                <a:latin typeface="Arial" charset="0"/>
              </a:rPr>
              <a:t>Users can have their children be safely taken care of while they do experiments, attend conferences and workshops</a:t>
            </a:r>
          </a:p>
          <a:p>
            <a:pPr lvl="1" eaLnBrk="0" hangingPunct="0">
              <a:buFont typeface="Arial" charset="0"/>
              <a:buChar char="•"/>
            </a:pPr>
            <a:r>
              <a:rPr lang="en-US" sz="2000" dirty="0" smtClean="0">
                <a:latin typeface="Arial" charset="0"/>
              </a:rPr>
              <a:t>Easier for researchers  with children participating in scientific activities at the lab</a:t>
            </a:r>
          </a:p>
          <a:p>
            <a:pPr eaLnBrk="0" hangingPunct="0">
              <a:buFont typeface="Arial" charset="0"/>
              <a:buChar char="•"/>
            </a:pPr>
            <a:r>
              <a:rPr lang="en-US" dirty="0" smtClean="0">
                <a:latin typeface="Arial" charset="0"/>
              </a:rPr>
              <a:t>Jefferson </a:t>
            </a:r>
            <a:r>
              <a:rPr lang="en-US" dirty="0">
                <a:latin typeface="Arial" charset="0"/>
              </a:rPr>
              <a:t>Lab had attempted </a:t>
            </a:r>
            <a:r>
              <a:rPr lang="en-US" dirty="0" smtClean="0">
                <a:latin typeface="Arial" charset="0"/>
              </a:rPr>
              <a:t>this </a:t>
            </a:r>
            <a:r>
              <a:rPr lang="en-US" dirty="0">
                <a:latin typeface="Arial" charset="0"/>
              </a:rPr>
              <a:t>a few years ago</a:t>
            </a:r>
          </a:p>
          <a:p>
            <a:pPr eaLnBrk="0" hangingPunct="0">
              <a:buFont typeface="Arial" charset="0"/>
              <a:buChar char="•"/>
            </a:pPr>
            <a:r>
              <a:rPr lang="en-US" dirty="0" smtClean="0">
                <a:latin typeface="Arial" charset="0"/>
              </a:rPr>
              <a:t>Funding </a:t>
            </a:r>
            <a:r>
              <a:rPr lang="en-US" dirty="0">
                <a:latin typeface="Arial" charset="0"/>
              </a:rPr>
              <a:t>requested for hiring a person to </a:t>
            </a:r>
            <a:r>
              <a:rPr lang="en-US" dirty="0" smtClean="0">
                <a:latin typeface="Arial" charset="0"/>
              </a:rPr>
              <a:t>evaluate</a:t>
            </a:r>
          </a:p>
          <a:p>
            <a:pPr eaLnBrk="0" hangingPunct="0">
              <a:buFont typeface="Arial" charset="0"/>
              <a:buChar char="•"/>
            </a:pPr>
            <a:r>
              <a:rPr lang="en-US" dirty="0" smtClean="0">
                <a:latin typeface="Arial" pitchFamily="34" charset="0"/>
                <a:cs typeface="Arial" pitchFamily="34" charset="0"/>
              </a:rPr>
              <a:t>The </a:t>
            </a:r>
            <a:r>
              <a:rPr lang="en-US" dirty="0">
                <a:latin typeface="Arial" pitchFamily="34" charset="0"/>
                <a:cs typeface="Arial" pitchFamily="34" charset="0"/>
              </a:rPr>
              <a:t>Physics and Accelerator Divisions will make time available for the PI &amp; Co-PI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075" name="Rectangle 5"/>
          <p:cNvSpPr>
            <a:spLocks noChangeArrowheads="1"/>
          </p:cNvSpPr>
          <p:nvPr/>
        </p:nvSpPr>
        <p:spPr bwMode="auto">
          <a:xfrm>
            <a:off x="2622550" y="193675"/>
            <a:ext cx="3498850" cy="579438"/>
          </a:xfrm>
          <a:prstGeom prst="rect">
            <a:avLst/>
          </a:prstGeom>
          <a:noFill/>
          <a:ln w="9525">
            <a:noFill/>
            <a:miter lim="800000"/>
            <a:headEnd/>
            <a:tailEnd/>
          </a:ln>
        </p:spPr>
        <p:txBody>
          <a:bodyPr>
            <a:spAutoFit/>
          </a:bodyPr>
          <a:lstStyle/>
          <a:p>
            <a:pPr algn="ctr" eaLnBrk="0" hangingPunct="0"/>
            <a:r>
              <a:rPr lang="en-US" sz="3200" dirty="0">
                <a:solidFill>
                  <a:srgbClr val="FF3300"/>
                </a:solidFill>
                <a:latin typeface="Arial" charset="0"/>
              </a:rPr>
              <a:t>Outline</a:t>
            </a:r>
            <a:endParaRPr lang="en-US" sz="3200" dirty="0"/>
          </a:p>
        </p:txBody>
      </p:sp>
      <p:sp>
        <p:nvSpPr>
          <p:cNvPr id="3077" name="Text Box 5"/>
          <p:cNvSpPr txBox="1">
            <a:spLocks noChangeArrowheads="1"/>
          </p:cNvSpPr>
          <p:nvPr/>
        </p:nvSpPr>
        <p:spPr bwMode="auto">
          <a:xfrm>
            <a:off x="2120900" y="1492250"/>
            <a:ext cx="4598988" cy="3785652"/>
          </a:xfrm>
          <a:prstGeom prst="rect">
            <a:avLst/>
          </a:prstGeom>
          <a:noFill/>
          <a:ln w="9525">
            <a:noFill/>
            <a:miter lim="800000"/>
            <a:headEnd/>
            <a:tailEnd/>
          </a:ln>
          <a:effectLst/>
        </p:spPr>
        <p:txBody>
          <a:bodyPr>
            <a:spAutoFit/>
          </a:bodyPr>
          <a:lstStyle/>
          <a:p>
            <a:pPr>
              <a:spcBef>
                <a:spcPct val="50000"/>
              </a:spcBef>
              <a:buFontTx/>
              <a:buChar char="•"/>
            </a:pPr>
            <a:r>
              <a:rPr lang="en-US" dirty="0">
                <a:solidFill>
                  <a:srgbClr val="3366FF"/>
                </a:solidFill>
                <a:latin typeface="Arial" charset="0"/>
              </a:rPr>
              <a:t>  </a:t>
            </a:r>
            <a:r>
              <a:rPr lang="en-US" dirty="0">
                <a:solidFill>
                  <a:srgbClr val="0000FF"/>
                </a:solidFill>
                <a:latin typeface="Arial" charset="0"/>
              </a:rPr>
              <a:t>K - 12 Outreach</a:t>
            </a:r>
          </a:p>
          <a:p>
            <a:pPr>
              <a:spcBef>
                <a:spcPct val="50000"/>
              </a:spcBef>
              <a:buFontTx/>
              <a:buChar char="•"/>
            </a:pPr>
            <a:r>
              <a:rPr lang="en-US" dirty="0">
                <a:solidFill>
                  <a:srgbClr val="0000FF"/>
                </a:solidFill>
                <a:latin typeface="Arial" charset="0"/>
              </a:rPr>
              <a:t>  Undergraduates</a:t>
            </a:r>
          </a:p>
          <a:p>
            <a:pPr>
              <a:spcBef>
                <a:spcPct val="50000"/>
              </a:spcBef>
              <a:buFontTx/>
              <a:buChar char="•"/>
            </a:pPr>
            <a:r>
              <a:rPr lang="en-US" dirty="0">
                <a:solidFill>
                  <a:srgbClr val="0000FF"/>
                </a:solidFill>
                <a:latin typeface="Arial" charset="0"/>
              </a:rPr>
              <a:t>  Graduate Students</a:t>
            </a:r>
          </a:p>
          <a:p>
            <a:pPr>
              <a:spcBef>
                <a:spcPct val="50000"/>
              </a:spcBef>
              <a:buFontTx/>
              <a:buChar char="•"/>
            </a:pPr>
            <a:r>
              <a:rPr lang="en-US" dirty="0">
                <a:solidFill>
                  <a:srgbClr val="0000FF"/>
                </a:solidFill>
                <a:latin typeface="Arial" charset="0"/>
              </a:rPr>
              <a:t>  </a:t>
            </a:r>
            <a:r>
              <a:rPr lang="en-US" dirty="0" err="1">
                <a:solidFill>
                  <a:srgbClr val="0000FF"/>
                </a:solidFill>
                <a:latin typeface="Arial" charset="0"/>
              </a:rPr>
              <a:t>Postdocs</a:t>
            </a:r>
            <a:endParaRPr lang="en-US" dirty="0">
              <a:solidFill>
                <a:srgbClr val="0000FF"/>
              </a:solidFill>
              <a:latin typeface="Arial" charset="0"/>
            </a:endParaRPr>
          </a:p>
          <a:p>
            <a:pPr>
              <a:spcBef>
                <a:spcPct val="50000"/>
              </a:spcBef>
              <a:buFontTx/>
              <a:buChar char="•"/>
            </a:pPr>
            <a:r>
              <a:rPr lang="en-US" dirty="0">
                <a:solidFill>
                  <a:srgbClr val="0000FF"/>
                </a:solidFill>
                <a:latin typeface="Arial" charset="0"/>
              </a:rPr>
              <a:t>  Women at Jefferson Lab</a:t>
            </a:r>
          </a:p>
          <a:p>
            <a:pPr>
              <a:spcBef>
                <a:spcPct val="50000"/>
              </a:spcBef>
              <a:buFontTx/>
              <a:buChar char="•"/>
            </a:pPr>
            <a:r>
              <a:rPr lang="en-US" dirty="0">
                <a:solidFill>
                  <a:srgbClr val="0000FF"/>
                </a:solidFill>
                <a:latin typeface="Arial" charset="0"/>
              </a:rPr>
              <a:t>  Path Forward</a:t>
            </a:r>
          </a:p>
          <a:p>
            <a:pPr>
              <a:spcBef>
                <a:spcPct val="50000"/>
              </a:spcBef>
              <a:buFontTx/>
              <a:buChar char="•"/>
            </a:pPr>
            <a:r>
              <a:rPr lang="en-US" dirty="0">
                <a:solidFill>
                  <a:srgbClr val="0000FF"/>
                </a:solidFill>
                <a:latin typeface="Arial" charset="0"/>
              </a:rPr>
              <a:t>  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1267" name="TextBox 2"/>
          <p:cNvSpPr txBox="1">
            <a:spLocks noChangeArrowheads="1"/>
          </p:cNvSpPr>
          <p:nvPr/>
        </p:nvSpPr>
        <p:spPr bwMode="auto">
          <a:xfrm>
            <a:off x="3414713" y="139700"/>
            <a:ext cx="2052637" cy="579438"/>
          </a:xfrm>
          <a:prstGeom prst="rect">
            <a:avLst/>
          </a:prstGeom>
          <a:noFill/>
          <a:ln w="9525">
            <a:noFill/>
            <a:miter lim="800000"/>
            <a:headEnd/>
            <a:tailEnd/>
          </a:ln>
        </p:spPr>
        <p:txBody>
          <a:bodyPr>
            <a:spAutoFit/>
          </a:bodyPr>
          <a:lstStyle/>
          <a:p>
            <a:pPr algn="ctr" eaLnBrk="0" hangingPunct="0"/>
            <a:r>
              <a:rPr lang="en-US" sz="3200">
                <a:solidFill>
                  <a:srgbClr val="FF0000"/>
                </a:solidFill>
                <a:latin typeface="Arial" charset="0"/>
              </a:rPr>
              <a:t>Web Site</a:t>
            </a:r>
          </a:p>
        </p:txBody>
      </p:sp>
      <p:sp>
        <p:nvSpPr>
          <p:cNvPr id="11268" name="TextBox 3"/>
          <p:cNvSpPr txBox="1">
            <a:spLocks noChangeArrowheads="1"/>
          </p:cNvSpPr>
          <p:nvPr/>
        </p:nvSpPr>
        <p:spPr bwMode="auto">
          <a:xfrm>
            <a:off x="709613" y="1184275"/>
            <a:ext cx="6781023" cy="830997"/>
          </a:xfrm>
          <a:prstGeom prst="rect">
            <a:avLst/>
          </a:prstGeom>
          <a:noFill/>
          <a:ln w="9525">
            <a:noFill/>
            <a:miter lim="800000"/>
            <a:headEnd/>
            <a:tailEnd/>
          </a:ln>
        </p:spPr>
        <p:txBody>
          <a:bodyPr wrap="none">
            <a:spAutoFit/>
          </a:bodyPr>
          <a:lstStyle/>
          <a:p>
            <a:pPr eaLnBrk="0" hangingPunct="0">
              <a:buFont typeface="Arial" pitchFamily="34" charset="0"/>
              <a:buChar char="•"/>
            </a:pPr>
            <a:r>
              <a:rPr lang="en-US" dirty="0">
                <a:solidFill>
                  <a:srgbClr val="0000FF"/>
                </a:solidFill>
                <a:latin typeface="Arial" charset="0"/>
              </a:rPr>
              <a:t> </a:t>
            </a:r>
            <a:r>
              <a:rPr lang="en-US" dirty="0" smtClean="0">
                <a:latin typeface="Arial" charset="0"/>
              </a:rPr>
              <a:t>People </a:t>
            </a:r>
            <a:r>
              <a:rPr lang="en-US" dirty="0">
                <a:latin typeface="Arial" charset="0"/>
              </a:rPr>
              <a:t>are interested in helping create this site</a:t>
            </a:r>
          </a:p>
          <a:p>
            <a:pPr eaLnBrk="0" hangingPunct="0">
              <a:buFont typeface="Arial" charset="0"/>
              <a:buChar char="•"/>
            </a:pPr>
            <a:r>
              <a:rPr lang="en-US" dirty="0">
                <a:latin typeface="Arial" charset="0"/>
              </a:rPr>
              <a:t> Needs follow up to discuss the content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4339" name="Rectangle 2"/>
          <p:cNvSpPr>
            <a:spLocks noChangeArrowheads="1"/>
          </p:cNvSpPr>
          <p:nvPr/>
        </p:nvSpPr>
        <p:spPr bwMode="auto">
          <a:xfrm>
            <a:off x="3081338" y="158750"/>
            <a:ext cx="1924050" cy="579438"/>
          </a:xfrm>
          <a:prstGeom prst="rect">
            <a:avLst/>
          </a:prstGeom>
          <a:noFill/>
          <a:ln w="9525">
            <a:noFill/>
            <a:miter lim="800000"/>
            <a:headEnd/>
            <a:tailEnd/>
          </a:ln>
        </p:spPr>
        <p:txBody>
          <a:bodyPr wrap="none">
            <a:spAutoFit/>
          </a:bodyPr>
          <a:lstStyle/>
          <a:p>
            <a:pPr eaLnBrk="0" hangingPunct="0"/>
            <a:r>
              <a:rPr lang="en-US" sz="3200">
                <a:solidFill>
                  <a:srgbClr val="FF0000"/>
                </a:solidFill>
                <a:latin typeface="Arial" charset="0"/>
              </a:rPr>
              <a:t>Retention</a:t>
            </a:r>
          </a:p>
        </p:txBody>
      </p:sp>
      <p:sp>
        <p:nvSpPr>
          <p:cNvPr id="14340" name="Rectangle 3"/>
          <p:cNvSpPr>
            <a:spLocks noChangeArrowheads="1"/>
          </p:cNvSpPr>
          <p:nvPr/>
        </p:nvSpPr>
        <p:spPr bwMode="auto">
          <a:xfrm>
            <a:off x="719138" y="1184275"/>
            <a:ext cx="7481887" cy="3231654"/>
          </a:xfrm>
          <a:prstGeom prst="rect">
            <a:avLst/>
          </a:prstGeom>
          <a:noFill/>
          <a:ln w="9525">
            <a:noFill/>
            <a:miter lim="800000"/>
            <a:headEnd/>
            <a:tailEnd/>
          </a:ln>
        </p:spPr>
        <p:txBody>
          <a:bodyPr>
            <a:spAutoFit/>
          </a:bodyPr>
          <a:lstStyle/>
          <a:p>
            <a:pPr eaLnBrk="0" hangingPunct="0">
              <a:buFont typeface="Arial" charset="0"/>
              <a:buChar char="•"/>
            </a:pPr>
            <a:r>
              <a:rPr lang="en-US" dirty="0">
                <a:latin typeface="Arial" charset="0"/>
              </a:rPr>
              <a:t>Diversity</a:t>
            </a:r>
          </a:p>
          <a:p>
            <a:pPr lvl="1" eaLnBrk="0" hangingPunct="0">
              <a:buFont typeface="Arial" charset="0"/>
              <a:buChar char="•"/>
            </a:pPr>
            <a:r>
              <a:rPr lang="en-US" sz="2000" dirty="0">
                <a:latin typeface="Arial" charset="0"/>
              </a:rPr>
              <a:t>University faculty, Lab’s Scientific Staff </a:t>
            </a:r>
          </a:p>
          <a:p>
            <a:pPr eaLnBrk="0" hangingPunct="0">
              <a:buFont typeface="Arial" charset="0"/>
              <a:buChar char="•"/>
            </a:pPr>
            <a:r>
              <a:rPr lang="en-US" dirty="0">
                <a:latin typeface="Arial" charset="0"/>
              </a:rPr>
              <a:t>Mentoring</a:t>
            </a:r>
          </a:p>
          <a:p>
            <a:pPr lvl="1" eaLnBrk="0" hangingPunct="0">
              <a:buFont typeface="Arial" charset="0"/>
              <a:buChar char="•"/>
            </a:pPr>
            <a:r>
              <a:rPr lang="en-US" sz="2000" dirty="0">
                <a:latin typeface="Arial" charset="0"/>
              </a:rPr>
              <a:t>Has to happen at every stage</a:t>
            </a:r>
          </a:p>
          <a:p>
            <a:pPr eaLnBrk="0" hangingPunct="0">
              <a:buFont typeface="Arial" charset="0"/>
              <a:buChar char="•"/>
            </a:pPr>
            <a:r>
              <a:rPr lang="en-US" dirty="0">
                <a:latin typeface="Arial" charset="0"/>
              </a:rPr>
              <a:t>Collegial</a:t>
            </a:r>
          </a:p>
          <a:p>
            <a:pPr lvl="1" eaLnBrk="0" hangingPunct="0">
              <a:buFont typeface="Arial" charset="0"/>
              <a:buChar char="•"/>
            </a:pPr>
            <a:r>
              <a:rPr lang="en-US" sz="2000" dirty="0">
                <a:latin typeface="Arial" charset="0"/>
              </a:rPr>
              <a:t>Seeking and valuing student input in research work</a:t>
            </a:r>
          </a:p>
          <a:p>
            <a:pPr eaLnBrk="0" hangingPunct="0">
              <a:buFont typeface="Arial" charset="0"/>
              <a:buChar char="•"/>
            </a:pPr>
            <a:r>
              <a:rPr lang="en-US" dirty="0">
                <a:latin typeface="Arial" charset="0"/>
              </a:rPr>
              <a:t>Interesting work</a:t>
            </a:r>
          </a:p>
          <a:p>
            <a:pPr lvl="1" eaLnBrk="0" hangingPunct="0">
              <a:buFont typeface="Arial" charset="0"/>
              <a:buChar char="•"/>
            </a:pPr>
            <a:r>
              <a:rPr lang="en-US" sz="2000" dirty="0">
                <a:latin typeface="Arial" charset="0"/>
              </a:rPr>
              <a:t>Course work as well as research work</a:t>
            </a:r>
          </a:p>
          <a:p>
            <a:pPr eaLnBrk="0" hangingPunct="0">
              <a:buFont typeface="Arial" charset="0"/>
              <a:buChar char="•"/>
            </a:pPr>
            <a:r>
              <a:rPr lang="en-US" dirty="0">
                <a:latin typeface="Arial" charset="0"/>
              </a:rPr>
              <a:t>Engage graduate students and post-docs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5363" name="TextBox 2"/>
          <p:cNvSpPr txBox="1">
            <a:spLocks noChangeArrowheads="1"/>
          </p:cNvSpPr>
          <p:nvPr/>
        </p:nvSpPr>
        <p:spPr bwMode="auto">
          <a:xfrm>
            <a:off x="3395663" y="242888"/>
            <a:ext cx="2624137" cy="579437"/>
          </a:xfrm>
          <a:prstGeom prst="rect">
            <a:avLst/>
          </a:prstGeom>
          <a:noFill/>
          <a:ln w="9525">
            <a:noFill/>
            <a:miter lim="800000"/>
            <a:headEnd/>
            <a:tailEnd/>
          </a:ln>
        </p:spPr>
        <p:txBody>
          <a:bodyPr wrap="none">
            <a:spAutoFit/>
          </a:bodyPr>
          <a:lstStyle/>
          <a:p>
            <a:pPr eaLnBrk="0" hangingPunct="0"/>
            <a:r>
              <a:rPr lang="en-US" sz="3200">
                <a:solidFill>
                  <a:srgbClr val="FF0000"/>
                </a:solidFill>
                <a:latin typeface="Arial" charset="0"/>
              </a:rPr>
              <a:t>Path Forward</a:t>
            </a:r>
          </a:p>
        </p:txBody>
      </p:sp>
      <p:sp>
        <p:nvSpPr>
          <p:cNvPr id="15364" name="TextBox 3"/>
          <p:cNvSpPr txBox="1">
            <a:spLocks noChangeArrowheads="1"/>
          </p:cNvSpPr>
          <p:nvPr/>
        </p:nvSpPr>
        <p:spPr bwMode="auto">
          <a:xfrm>
            <a:off x="1287463" y="1203325"/>
            <a:ext cx="7011987" cy="4893647"/>
          </a:xfrm>
          <a:prstGeom prst="rect">
            <a:avLst/>
          </a:prstGeom>
          <a:noFill/>
          <a:ln w="9525">
            <a:noFill/>
            <a:miter lim="800000"/>
            <a:headEnd/>
            <a:tailEnd/>
          </a:ln>
        </p:spPr>
        <p:txBody>
          <a:bodyPr>
            <a:spAutoFit/>
          </a:bodyPr>
          <a:lstStyle/>
          <a:p>
            <a:pPr eaLnBrk="0" hangingPunct="0">
              <a:buFont typeface="Arial" charset="0"/>
              <a:buChar char="•"/>
            </a:pPr>
            <a:r>
              <a:rPr lang="en-US" dirty="0">
                <a:latin typeface="Arial" charset="0"/>
              </a:rPr>
              <a:t> </a:t>
            </a:r>
            <a:r>
              <a:rPr lang="en-US" dirty="0" smtClean="0">
                <a:latin typeface="Arial" charset="0"/>
              </a:rPr>
              <a:t>Workshops</a:t>
            </a:r>
            <a:endParaRPr lang="en-US" dirty="0">
              <a:latin typeface="Arial" charset="0"/>
            </a:endParaRPr>
          </a:p>
          <a:p>
            <a:pPr lvl="1" eaLnBrk="0" hangingPunct="0">
              <a:buFont typeface="Arial" charset="0"/>
              <a:buChar char="•"/>
            </a:pPr>
            <a:r>
              <a:rPr lang="en-US" dirty="0">
                <a:latin typeface="Arial" charset="0"/>
              </a:rPr>
              <a:t> </a:t>
            </a:r>
            <a:r>
              <a:rPr lang="en-US" sz="2000" dirty="0">
                <a:latin typeface="Arial" charset="0"/>
              </a:rPr>
              <a:t>Exchange of ideas</a:t>
            </a:r>
          </a:p>
          <a:p>
            <a:pPr lvl="1" eaLnBrk="0" hangingPunct="0">
              <a:buFont typeface="Arial" charset="0"/>
              <a:buChar char="•"/>
            </a:pPr>
            <a:r>
              <a:rPr lang="en-US" sz="2000" dirty="0">
                <a:latin typeface="Arial" charset="0"/>
              </a:rPr>
              <a:t> Sharing successful strategies</a:t>
            </a:r>
          </a:p>
          <a:p>
            <a:pPr lvl="1" eaLnBrk="0" hangingPunct="0">
              <a:buFont typeface="Arial" charset="0"/>
              <a:buChar char="•"/>
            </a:pPr>
            <a:r>
              <a:rPr lang="en-US" sz="2000" dirty="0">
                <a:latin typeface="Arial" charset="0"/>
              </a:rPr>
              <a:t> Pooling resources</a:t>
            </a:r>
          </a:p>
          <a:p>
            <a:pPr eaLnBrk="0" hangingPunct="0">
              <a:buFont typeface="Arial" charset="0"/>
              <a:buChar char="•"/>
            </a:pPr>
            <a:r>
              <a:rPr lang="en-US" dirty="0">
                <a:latin typeface="Arial" charset="0"/>
              </a:rPr>
              <a:t> Tapping funding sources</a:t>
            </a:r>
          </a:p>
          <a:p>
            <a:pPr lvl="1" eaLnBrk="0" hangingPunct="0">
              <a:buFont typeface="Arial" charset="0"/>
              <a:buChar char="•"/>
            </a:pPr>
            <a:r>
              <a:rPr lang="en-US" dirty="0">
                <a:latin typeface="Arial" charset="0"/>
              </a:rPr>
              <a:t> </a:t>
            </a:r>
            <a:r>
              <a:rPr lang="en-US" sz="2000" dirty="0">
                <a:latin typeface="Arial" charset="0"/>
              </a:rPr>
              <a:t>Child care</a:t>
            </a:r>
          </a:p>
          <a:p>
            <a:pPr lvl="1" eaLnBrk="0" hangingPunct="0">
              <a:buFont typeface="Arial" charset="0"/>
              <a:buChar char="•"/>
            </a:pPr>
            <a:r>
              <a:rPr lang="en-US" sz="2000" dirty="0">
                <a:latin typeface="Arial" charset="0"/>
              </a:rPr>
              <a:t> Travel grants for accompanying children</a:t>
            </a:r>
          </a:p>
          <a:p>
            <a:pPr eaLnBrk="0" hangingPunct="0">
              <a:buFont typeface="Arial" charset="0"/>
              <a:buChar char="•"/>
            </a:pPr>
            <a:r>
              <a:rPr lang="en-US" dirty="0">
                <a:latin typeface="Arial" charset="0"/>
              </a:rPr>
              <a:t> Collaborate</a:t>
            </a:r>
          </a:p>
          <a:p>
            <a:pPr eaLnBrk="0" hangingPunct="0">
              <a:buFont typeface="Arial" charset="0"/>
              <a:buChar char="•"/>
            </a:pPr>
            <a:r>
              <a:rPr lang="en-US" dirty="0">
                <a:latin typeface="Arial" charset="0"/>
              </a:rPr>
              <a:t> Mentor</a:t>
            </a:r>
          </a:p>
          <a:p>
            <a:pPr eaLnBrk="0" hangingPunct="0">
              <a:buFont typeface="Arial" charset="0"/>
              <a:buChar char="•"/>
            </a:pPr>
            <a:endParaRPr lang="en-US" dirty="0">
              <a:solidFill>
                <a:srgbClr val="663300"/>
              </a:solidFill>
              <a:latin typeface="Arial" charset="0"/>
            </a:endParaRPr>
          </a:p>
          <a:p>
            <a:pPr eaLnBrk="0" hangingPunct="0">
              <a:buFont typeface="Arial" charset="0"/>
              <a:buChar char="•"/>
            </a:pPr>
            <a:endParaRPr lang="en-US" dirty="0">
              <a:solidFill>
                <a:srgbClr val="0000FF"/>
              </a:solidFill>
              <a:latin typeface="Arial" charset="0"/>
            </a:endParaRPr>
          </a:p>
          <a:p>
            <a:pPr lvl="1" eaLnBrk="0" hangingPunct="0">
              <a:buFont typeface="Arial" charset="0"/>
              <a:buChar char="•"/>
            </a:pPr>
            <a:endParaRPr lang="en-US" dirty="0">
              <a:solidFill>
                <a:srgbClr val="663300"/>
              </a:solidFill>
              <a:latin typeface="Arial" charset="0"/>
            </a:endParaRPr>
          </a:p>
          <a:p>
            <a:pPr eaLnBrk="0" hangingPunct="0"/>
            <a:endParaRPr lang="en-US" dirty="0">
              <a:solidFill>
                <a:srgbClr val="0000FF"/>
              </a:solidFill>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5363" name="TextBox 2"/>
          <p:cNvSpPr txBox="1">
            <a:spLocks noChangeArrowheads="1"/>
          </p:cNvSpPr>
          <p:nvPr/>
        </p:nvSpPr>
        <p:spPr bwMode="auto">
          <a:xfrm>
            <a:off x="3395663" y="242888"/>
            <a:ext cx="822661" cy="584775"/>
          </a:xfrm>
          <a:prstGeom prst="rect">
            <a:avLst/>
          </a:prstGeom>
          <a:noFill/>
          <a:ln w="9525">
            <a:noFill/>
            <a:miter lim="800000"/>
            <a:headEnd/>
            <a:tailEnd/>
          </a:ln>
        </p:spPr>
        <p:txBody>
          <a:bodyPr wrap="none">
            <a:spAutoFit/>
          </a:bodyPr>
          <a:lstStyle/>
          <a:p>
            <a:pPr eaLnBrk="0" hangingPunct="0"/>
            <a:r>
              <a:rPr lang="en-US" sz="3200" dirty="0" smtClean="0">
                <a:solidFill>
                  <a:srgbClr val="FF0000"/>
                </a:solidFill>
                <a:latin typeface="Arial" charset="0"/>
              </a:rPr>
              <a:t>FYI</a:t>
            </a:r>
            <a:endParaRPr lang="en-US" sz="3200" dirty="0">
              <a:solidFill>
                <a:srgbClr val="FF0000"/>
              </a:solidFill>
              <a:latin typeface="Arial" charset="0"/>
            </a:endParaRPr>
          </a:p>
        </p:txBody>
      </p:sp>
      <p:sp>
        <p:nvSpPr>
          <p:cNvPr id="15364" name="TextBox 3"/>
          <p:cNvSpPr txBox="1">
            <a:spLocks noChangeArrowheads="1"/>
          </p:cNvSpPr>
          <p:nvPr/>
        </p:nvSpPr>
        <p:spPr bwMode="auto">
          <a:xfrm>
            <a:off x="1287463" y="1203325"/>
            <a:ext cx="7011987" cy="1569660"/>
          </a:xfrm>
          <a:prstGeom prst="rect">
            <a:avLst/>
          </a:prstGeom>
          <a:noFill/>
          <a:ln w="9525">
            <a:noFill/>
            <a:miter lim="800000"/>
            <a:headEnd/>
            <a:tailEnd/>
          </a:ln>
        </p:spPr>
        <p:txBody>
          <a:bodyPr>
            <a:spAutoFit/>
          </a:bodyPr>
          <a:lstStyle/>
          <a:p>
            <a:pPr eaLnBrk="0" hangingPunct="0"/>
            <a:endParaRPr lang="en-US" dirty="0">
              <a:solidFill>
                <a:srgbClr val="663300"/>
              </a:solidFill>
              <a:latin typeface="Arial" charset="0"/>
            </a:endParaRPr>
          </a:p>
          <a:p>
            <a:pPr eaLnBrk="0" hangingPunct="0">
              <a:buFont typeface="Arial" charset="0"/>
              <a:buChar char="•"/>
            </a:pPr>
            <a:endParaRPr lang="en-US" dirty="0">
              <a:solidFill>
                <a:srgbClr val="0000FF"/>
              </a:solidFill>
              <a:latin typeface="Arial" charset="0"/>
            </a:endParaRPr>
          </a:p>
          <a:p>
            <a:pPr lvl="1" eaLnBrk="0" hangingPunct="0">
              <a:buFont typeface="Arial" charset="0"/>
              <a:buChar char="•"/>
            </a:pPr>
            <a:endParaRPr lang="en-US" dirty="0">
              <a:solidFill>
                <a:srgbClr val="663300"/>
              </a:solidFill>
              <a:latin typeface="Arial" charset="0"/>
            </a:endParaRPr>
          </a:p>
          <a:p>
            <a:pPr eaLnBrk="0" hangingPunct="0"/>
            <a:endParaRPr lang="en-US" dirty="0">
              <a:solidFill>
                <a:srgbClr val="0000FF"/>
              </a:solidFill>
              <a:latin typeface="Arial" charset="0"/>
            </a:endParaRPr>
          </a:p>
        </p:txBody>
      </p:sp>
      <p:sp>
        <p:nvSpPr>
          <p:cNvPr id="1025" name="Rectangle 1"/>
          <p:cNvSpPr>
            <a:spLocks noChangeArrowheads="1"/>
          </p:cNvSpPr>
          <p:nvPr/>
        </p:nvSpPr>
        <p:spPr bwMode="auto">
          <a:xfrm>
            <a:off x="671805" y="1680466"/>
            <a:ext cx="7399175"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en-US" sz="2000" dirty="0" smtClean="0">
                <a:solidFill>
                  <a:srgbClr val="0000FF"/>
                </a:solidFill>
                <a:latin typeface="Arial" pitchFamily="34" charset="0"/>
                <a:cs typeface="Arial" pitchFamily="34" charset="0"/>
              </a:rPr>
              <a:t>http://www.aps.org/meetings/april/services/childcare.cfm </a:t>
            </a:r>
          </a:p>
          <a:p>
            <a:pPr lvl="0"/>
            <a:r>
              <a:rPr lang="en-US" sz="2000" dirty="0" smtClean="0">
                <a:solidFill>
                  <a:srgbClr val="0000FF"/>
                </a:solidFill>
                <a:latin typeface="Arial" pitchFamily="34" charset="0"/>
                <a:cs typeface="Arial" pitchFamily="34" charset="0"/>
              </a:rPr>
              <a:t>http://www.aps.org/meetings/march/services/childcare.cfm </a:t>
            </a:r>
            <a:r>
              <a:rPr kumimoji="0" lang="en-US" sz="2000" i="0" u="none" strike="noStrike" cap="none" normalizeH="0" baseline="0" dirty="0" smtClean="0">
                <a:ln>
                  <a:noFill/>
                </a:ln>
                <a:solidFill>
                  <a:schemeClr val="tx1"/>
                </a:solidFill>
                <a:effectLst/>
                <a:latin typeface="Arial" pitchFamily="34" charset="0"/>
                <a:cs typeface="Arial" pitchFamily="34" charset="0"/>
              </a:rPr>
              <a:t/>
            </a:r>
            <a:br>
              <a:rPr kumimoji="0" lang="en-US" sz="2000" i="0" u="none" strike="noStrike" cap="none" normalizeH="0" baseline="0" dirty="0" smtClean="0">
                <a:ln>
                  <a:noFill/>
                </a:ln>
                <a:solidFill>
                  <a:schemeClr val="tx1"/>
                </a:solidFill>
                <a:effectLst/>
                <a:latin typeface="Arial" pitchFamily="34" charset="0"/>
                <a:cs typeface="Arial" pitchFamily="34" charset="0"/>
              </a:rPr>
            </a:br>
            <a:endParaRPr kumimoji="0" lang="en-US" sz="2000" i="0" u="none" strike="noStrike" cap="none" normalizeH="0" baseline="0" dirty="0" smtClean="0">
              <a:ln>
                <a:noFill/>
              </a:ln>
              <a:solidFill>
                <a:schemeClr val="tx1"/>
              </a:solidFill>
              <a:effectLst/>
              <a:latin typeface="Arial" pitchFamily="34" charset="0"/>
              <a:cs typeface="Arial" pitchFamily="34" charset="0"/>
            </a:endParaRPr>
          </a:p>
          <a:p>
            <a:pPr lvl="0"/>
            <a:r>
              <a:rPr kumimoji="0" lang="en-US" sz="2000" i="0" u="none" strike="noStrike" cap="none" normalizeH="0" baseline="0" dirty="0" smtClean="0">
                <a:ln>
                  <a:noFill/>
                </a:ln>
                <a:solidFill>
                  <a:schemeClr val="tx1"/>
                </a:solidFill>
                <a:effectLst/>
                <a:latin typeface="Arial" pitchFamily="34" charset="0"/>
                <a:cs typeface="Arial" pitchFamily="34" charset="0"/>
              </a:rPr>
              <a:t>Small grants of up to $400 are available to assist meeting attendees who are bringing small children or who incur extra expenses in leaving them at home (i.e., extra daycare or babysitting services)</a:t>
            </a:r>
          </a:p>
        </p:txBody>
      </p:sp>
      <p:pic>
        <p:nvPicPr>
          <p:cNvPr id="1026" name="Picture 2" descr="Gray arrow"/>
          <p:cNvPicPr>
            <a:picLocks noChangeAspect="1" noChangeArrowheads="1"/>
          </p:cNvPicPr>
          <p:nvPr/>
        </p:nvPicPr>
        <p:blipFill>
          <a:blip r:embed="rId2" cstate="print"/>
          <a:srcRect/>
          <a:stretch>
            <a:fillRect/>
          </a:stretch>
        </p:blipFill>
        <p:spPr bwMode="auto">
          <a:xfrm>
            <a:off x="155575" y="503238"/>
            <a:ext cx="57150" cy="66675"/>
          </a:xfrm>
          <a:prstGeom prst="rect">
            <a:avLst/>
          </a:prstGeom>
          <a:noFill/>
        </p:spPr>
      </p:pic>
      <p:sp>
        <p:nvSpPr>
          <p:cNvPr id="7" name="Rectangle 6"/>
          <p:cNvSpPr/>
          <p:nvPr/>
        </p:nvSpPr>
        <p:spPr>
          <a:xfrm>
            <a:off x="2878126" y="1080119"/>
            <a:ext cx="2650084" cy="461665"/>
          </a:xfrm>
          <a:prstGeom prst="rect">
            <a:avLst/>
          </a:prstGeom>
        </p:spPr>
        <p:txBody>
          <a:bodyPr wrap="none">
            <a:spAutoFit/>
          </a:bodyPr>
          <a:lstStyle/>
          <a:p>
            <a:r>
              <a:rPr lang="en-US" dirty="0" smtClean="0">
                <a:latin typeface="Arial" pitchFamily="34" charset="0"/>
                <a:cs typeface="Arial" pitchFamily="34" charset="0"/>
              </a:rPr>
              <a:t>Child Care Grants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16387" name="TextBox 2"/>
          <p:cNvSpPr txBox="1">
            <a:spLocks noChangeArrowheads="1"/>
          </p:cNvSpPr>
          <p:nvPr/>
        </p:nvSpPr>
        <p:spPr bwMode="auto">
          <a:xfrm>
            <a:off x="3395663" y="242888"/>
            <a:ext cx="1922462" cy="579437"/>
          </a:xfrm>
          <a:prstGeom prst="rect">
            <a:avLst/>
          </a:prstGeom>
          <a:noFill/>
          <a:ln w="9525">
            <a:noFill/>
            <a:miter lim="800000"/>
            <a:headEnd/>
            <a:tailEnd/>
          </a:ln>
        </p:spPr>
        <p:txBody>
          <a:bodyPr wrap="none">
            <a:spAutoFit/>
          </a:bodyPr>
          <a:lstStyle/>
          <a:p>
            <a:pPr eaLnBrk="0" hangingPunct="0"/>
            <a:r>
              <a:rPr lang="en-US" sz="3200">
                <a:solidFill>
                  <a:srgbClr val="FF0000"/>
                </a:solidFill>
                <a:latin typeface="Arial" charset="0"/>
              </a:rPr>
              <a:t>Summary</a:t>
            </a:r>
          </a:p>
        </p:txBody>
      </p:sp>
      <p:sp>
        <p:nvSpPr>
          <p:cNvPr id="16388" name="TextBox 3"/>
          <p:cNvSpPr txBox="1">
            <a:spLocks noChangeArrowheads="1"/>
          </p:cNvSpPr>
          <p:nvPr/>
        </p:nvSpPr>
        <p:spPr bwMode="auto">
          <a:xfrm>
            <a:off x="447675" y="895351"/>
            <a:ext cx="8034338" cy="5632311"/>
          </a:xfrm>
          <a:prstGeom prst="rect">
            <a:avLst/>
          </a:prstGeom>
          <a:noFill/>
          <a:ln w="9525">
            <a:noFill/>
            <a:miter lim="800000"/>
            <a:headEnd/>
            <a:tailEnd/>
          </a:ln>
        </p:spPr>
        <p:txBody>
          <a:bodyPr wrap="square">
            <a:spAutoFit/>
          </a:bodyPr>
          <a:lstStyle/>
          <a:p>
            <a:pPr eaLnBrk="0" hangingPunct="0">
              <a:buFont typeface="Arial" charset="0"/>
              <a:buChar char="•"/>
            </a:pPr>
            <a:r>
              <a:rPr lang="en-US" dirty="0" err="1" smtClean="0">
                <a:solidFill>
                  <a:srgbClr val="0000FF"/>
                </a:solidFill>
                <a:latin typeface="Arial" charset="0"/>
              </a:rPr>
              <a:t>JLab</a:t>
            </a:r>
            <a:r>
              <a:rPr lang="en-US" dirty="0" smtClean="0">
                <a:solidFill>
                  <a:srgbClr val="0000FF"/>
                </a:solidFill>
                <a:latin typeface="Arial" charset="0"/>
              </a:rPr>
              <a:t> </a:t>
            </a:r>
            <a:r>
              <a:rPr lang="en-US" dirty="0">
                <a:solidFill>
                  <a:srgbClr val="0000FF"/>
                </a:solidFill>
                <a:latin typeface="Arial" charset="0"/>
              </a:rPr>
              <a:t>and User community </a:t>
            </a:r>
            <a:r>
              <a:rPr lang="en-US" dirty="0" smtClean="0">
                <a:solidFill>
                  <a:srgbClr val="0000FF"/>
                </a:solidFill>
                <a:latin typeface="Arial" charset="0"/>
              </a:rPr>
              <a:t>wish to be more active in fostering </a:t>
            </a:r>
            <a:r>
              <a:rPr lang="en-US" dirty="0">
                <a:solidFill>
                  <a:srgbClr val="0000FF"/>
                </a:solidFill>
                <a:latin typeface="Arial" charset="0"/>
              </a:rPr>
              <a:t>gender equity in Physics and Engineering</a:t>
            </a:r>
          </a:p>
          <a:p>
            <a:pPr eaLnBrk="0" hangingPunct="0">
              <a:buFont typeface="Arial" charset="0"/>
              <a:buChar char="•"/>
            </a:pPr>
            <a:endParaRPr lang="en-US" dirty="0">
              <a:solidFill>
                <a:srgbClr val="0000FF"/>
              </a:solidFill>
              <a:latin typeface="Arial" charset="0"/>
            </a:endParaRPr>
          </a:p>
          <a:p>
            <a:pPr eaLnBrk="0" hangingPunct="0">
              <a:buFont typeface="Arial" charset="0"/>
              <a:buChar char="•"/>
            </a:pPr>
            <a:r>
              <a:rPr lang="en-US" dirty="0">
                <a:solidFill>
                  <a:srgbClr val="0000FF"/>
                </a:solidFill>
                <a:latin typeface="Arial" charset="0"/>
              </a:rPr>
              <a:t>Working towards providing services for families with children (Lactation Facility in place, </a:t>
            </a:r>
            <a:r>
              <a:rPr lang="en-US" dirty="0" smtClean="0">
                <a:solidFill>
                  <a:srgbClr val="0000FF"/>
                </a:solidFill>
                <a:latin typeface="Arial" charset="0"/>
              </a:rPr>
              <a:t>need for Day </a:t>
            </a:r>
            <a:r>
              <a:rPr lang="en-US" dirty="0">
                <a:solidFill>
                  <a:srgbClr val="0000FF"/>
                </a:solidFill>
                <a:latin typeface="Arial" charset="0"/>
              </a:rPr>
              <a:t>Care Center is being </a:t>
            </a:r>
            <a:r>
              <a:rPr lang="en-US" dirty="0" smtClean="0">
                <a:solidFill>
                  <a:srgbClr val="0000FF"/>
                </a:solidFill>
                <a:latin typeface="Arial" charset="0"/>
              </a:rPr>
              <a:t>assessed</a:t>
            </a:r>
            <a:r>
              <a:rPr lang="en-US" dirty="0">
                <a:solidFill>
                  <a:srgbClr val="0000FF"/>
                </a:solidFill>
                <a:latin typeface="Arial" charset="0"/>
              </a:rPr>
              <a:t>)</a:t>
            </a:r>
          </a:p>
          <a:p>
            <a:pPr eaLnBrk="0" hangingPunct="0">
              <a:buFont typeface="Arial" charset="0"/>
              <a:buChar char="•"/>
            </a:pPr>
            <a:endParaRPr lang="en-US" dirty="0">
              <a:solidFill>
                <a:srgbClr val="0000FF"/>
              </a:solidFill>
              <a:latin typeface="Arial" charset="0"/>
            </a:endParaRPr>
          </a:p>
          <a:p>
            <a:pPr eaLnBrk="0" hangingPunct="0">
              <a:buFont typeface="Arial" charset="0"/>
              <a:buChar char="•"/>
            </a:pPr>
            <a:r>
              <a:rPr lang="en-US" dirty="0">
                <a:solidFill>
                  <a:srgbClr val="0000FF"/>
                </a:solidFill>
                <a:latin typeface="Arial" charset="0"/>
              </a:rPr>
              <a:t>Trying to recruit qualified female undergraduates and keep them engaged (has an auspicious start with JSA initiatives and Acc. Division funding an undergraduate)</a:t>
            </a:r>
          </a:p>
          <a:p>
            <a:pPr eaLnBrk="0" hangingPunct="0">
              <a:buFont typeface="Arial" charset="0"/>
              <a:buChar char="•"/>
            </a:pPr>
            <a:endParaRPr lang="en-US" dirty="0">
              <a:solidFill>
                <a:srgbClr val="0000FF"/>
              </a:solidFill>
              <a:latin typeface="Arial" charset="0"/>
            </a:endParaRPr>
          </a:p>
          <a:p>
            <a:pPr eaLnBrk="0" hangingPunct="0">
              <a:buFont typeface="Arial" charset="0"/>
              <a:buChar char="•"/>
            </a:pPr>
            <a:r>
              <a:rPr lang="en-US" dirty="0">
                <a:solidFill>
                  <a:srgbClr val="0000FF"/>
                </a:solidFill>
                <a:latin typeface="Arial" charset="0"/>
              </a:rPr>
              <a:t>This </a:t>
            </a:r>
            <a:r>
              <a:rPr lang="en-US" dirty="0" smtClean="0">
                <a:solidFill>
                  <a:srgbClr val="0000FF"/>
                </a:solidFill>
                <a:latin typeface="Arial" charset="0"/>
              </a:rPr>
              <a:t>workshop</a:t>
            </a:r>
          </a:p>
          <a:p>
            <a:pPr eaLnBrk="0" hangingPunct="0">
              <a:buFont typeface="Arial" charset="0"/>
              <a:buChar char="•"/>
            </a:pPr>
            <a:endParaRPr lang="en-US" dirty="0" smtClean="0">
              <a:solidFill>
                <a:srgbClr val="00B0F0"/>
              </a:solidFill>
              <a:latin typeface="Arial" charset="0"/>
            </a:endParaRPr>
          </a:p>
          <a:p>
            <a:pPr algn="ctr" eaLnBrk="0" hangingPunct="0"/>
            <a:r>
              <a:rPr lang="en-US" dirty="0" smtClean="0">
                <a:solidFill>
                  <a:srgbClr val="FF0000"/>
                </a:solidFill>
                <a:latin typeface="Arial" charset="0"/>
              </a:rPr>
              <a:t>We solicit your advice, ideas and participation</a:t>
            </a:r>
            <a:endParaRPr lang="en-US" dirty="0">
              <a:solidFill>
                <a:srgbClr val="FF0000"/>
              </a:solidFill>
              <a:latin typeface="Arial" charset="0"/>
            </a:endParaRPr>
          </a:p>
          <a:p>
            <a:pPr eaLnBrk="0" hangingPunct="0">
              <a:buFont typeface="Arial" charset="0"/>
              <a:buChar char="•"/>
            </a:pPr>
            <a:endParaRPr lang="en-US" dirty="0">
              <a:solidFill>
                <a:srgbClr val="0000FF"/>
              </a:solidFill>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4099" name="Rectangle 5"/>
          <p:cNvSpPr>
            <a:spLocks noChangeArrowheads="1"/>
          </p:cNvSpPr>
          <p:nvPr/>
        </p:nvSpPr>
        <p:spPr bwMode="auto">
          <a:xfrm>
            <a:off x="1296538" y="168275"/>
            <a:ext cx="5863088" cy="584775"/>
          </a:xfrm>
          <a:prstGeom prst="rect">
            <a:avLst/>
          </a:prstGeom>
          <a:noFill/>
          <a:ln w="9525">
            <a:noFill/>
            <a:miter lim="800000"/>
            <a:headEnd/>
            <a:tailEnd/>
          </a:ln>
        </p:spPr>
        <p:txBody>
          <a:bodyPr wrap="square">
            <a:spAutoFit/>
          </a:bodyPr>
          <a:lstStyle/>
          <a:p>
            <a:pPr algn="ctr" eaLnBrk="0" hangingPunct="0"/>
            <a:r>
              <a:rPr lang="en-US" sz="3200" dirty="0" smtClean="0">
                <a:solidFill>
                  <a:srgbClr val="FF3300"/>
                </a:solidFill>
                <a:latin typeface="Arial" charset="0"/>
              </a:rPr>
              <a:t>Ph.D.s Earned at </a:t>
            </a:r>
            <a:r>
              <a:rPr lang="en-US" sz="3200" dirty="0">
                <a:solidFill>
                  <a:srgbClr val="FF3300"/>
                </a:solidFill>
                <a:latin typeface="Arial" charset="0"/>
              </a:rPr>
              <a:t>Jefferson Lab</a:t>
            </a:r>
            <a:endParaRPr lang="en-US" sz="3200" dirty="0"/>
          </a:p>
        </p:txBody>
      </p:sp>
      <p:graphicFrame>
        <p:nvGraphicFramePr>
          <p:cNvPr id="5" name="Chart 4"/>
          <p:cNvGraphicFramePr/>
          <p:nvPr/>
        </p:nvGraphicFramePr>
        <p:xfrm>
          <a:off x="805218" y="846160"/>
          <a:ext cx="7547212" cy="492684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1"/>
          <p:cNvSpPr txBox="1"/>
          <p:nvPr/>
        </p:nvSpPr>
        <p:spPr>
          <a:xfrm>
            <a:off x="1392072" y="5636525"/>
            <a:ext cx="5868537" cy="32754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98</a:t>
            </a:r>
            <a:r>
              <a:rPr lang="en-US" sz="1600" baseline="0" dirty="0" smtClean="0"/>
              <a:t>    99    </a:t>
            </a:r>
            <a:r>
              <a:rPr lang="en-US" sz="1600" baseline="0" dirty="0"/>
              <a:t>00    </a:t>
            </a:r>
            <a:r>
              <a:rPr lang="en-US" sz="1600" baseline="0" dirty="0" smtClean="0"/>
              <a:t>01    </a:t>
            </a:r>
            <a:r>
              <a:rPr lang="en-US" sz="1600" baseline="0" dirty="0"/>
              <a:t>02   </a:t>
            </a:r>
            <a:r>
              <a:rPr lang="en-US" sz="1600" baseline="0" dirty="0" smtClean="0"/>
              <a:t> </a:t>
            </a:r>
            <a:r>
              <a:rPr lang="en-US" sz="1600" baseline="0" dirty="0"/>
              <a:t>03    </a:t>
            </a:r>
            <a:r>
              <a:rPr lang="en-US" sz="1600" baseline="0" dirty="0" smtClean="0"/>
              <a:t>04    </a:t>
            </a:r>
            <a:r>
              <a:rPr lang="en-US" sz="1600" baseline="0" dirty="0"/>
              <a:t>05  </a:t>
            </a:r>
            <a:r>
              <a:rPr lang="en-US" sz="1600" baseline="0" dirty="0" smtClean="0"/>
              <a:t> 06     </a:t>
            </a:r>
            <a:r>
              <a:rPr lang="en-US" sz="1600" baseline="0" dirty="0"/>
              <a:t>07    </a:t>
            </a:r>
            <a:r>
              <a:rPr lang="en-US" sz="1600" baseline="0" dirty="0" smtClean="0"/>
              <a:t>08    09</a:t>
            </a: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4819" name="Rectangle 5"/>
          <p:cNvSpPr>
            <a:spLocks noChangeArrowheads="1"/>
          </p:cNvSpPr>
          <p:nvPr/>
        </p:nvSpPr>
        <p:spPr bwMode="auto">
          <a:xfrm>
            <a:off x="1279525" y="192088"/>
            <a:ext cx="6754813" cy="579437"/>
          </a:xfrm>
          <a:prstGeom prst="rect">
            <a:avLst/>
          </a:prstGeom>
          <a:noFill/>
          <a:ln w="9525">
            <a:noFill/>
            <a:miter lim="800000"/>
            <a:headEnd/>
            <a:tailEnd/>
          </a:ln>
        </p:spPr>
        <p:txBody>
          <a:bodyPr>
            <a:spAutoFit/>
          </a:bodyPr>
          <a:lstStyle/>
          <a:p>
            <a:pPr algn="ctr" eaLnBrk="0" hangingPunct="0"/>
            <a:r>
              <a:rPr lang="en-US" sz="3200" dirty="0">
                <a:solidFill>
                  <a:srgbClr val="FF3300"/>
                </a:solidFill>
                <a:latin typeface="Arial" charset="0"/>
              </a:rPr>
              <a:t>Science Education at Jefferson Lab</a:t>
            </a:r>
            <a:endParaRPr lang="en-US" sz="3200" dirty="0"/>
          </a:p>
        </p:txBody>
      </p:sp>
      <p:sp>
        <p:nvSpPr>
          <p:cNvPr id="16387" name="Rectangle 1027"/>
          <p:cNvSpPr>
            <a:spLocks noChangeArrowheads="1"/>
          </p:cNvSpPr>
          <p:nvPr/>
        </p:nvSpPr>
        <p:spPr bwMode="auto">
          <a:xfrm>
            <a:off x="849313" y="1312863"/>
            <a:ext cx="7880350" cy="4896868"/>
          </a:xfrm>
          <a:prstGeom prst="rect">
            <a:avLst/>
          </a:prstGeom>
          <a:noFill/>
          <a:ln w="9525">
            <a:noFill/>
            <a:miter lim="800000"/>
            <a:headEnd/>
            <a:tailEnd/>
          </a:ln>
        </p:spPr>
        <p:txBody>
          <a:bodyPr/>
          <a:lstStyle/>
          <a:p>
            <a:pPr marL="284163" indent="-284163">
              <a:spcBef>
                <a:spcPct val="20000"/>
              </a:spcBef>
            </a:pPr>
            <a:r>
              <a:rPr lang="en-US" dirty="0">
                <a:solidFill>
                  <a:srgbClr val="0000FF"/>
                </a:solidFill>
                <a:latin typeface="Arial" charset="0"/>
              </a:rPr>
              <a:t>Goals:</a:t>
            </a:r>
          </a:p>
          <a:p>
            <a:pPr marL="284163" indent="-284163">
              <a:spcBef>
                <a:spcPct val="20000"/>
              </a:spcBef>
              <a:buFontTx/>
              <a:buChar char="•"/>
            </a:pPr>
            <a:r>
              <a:rPr lang="en-US" sz="2000" dirty="0">
                <a:latin typeface="Arial" charset="0"/>
              </a:rPr>
              <a:t>Expand our strong relationship with the local community through Lab events and partnerships that promote math and science education</a:t>
            </a:r>
          </a:p>
          <a:p>
            <a:pPr marL="284163" indent="-284163">
              <a:spcBef>
                <a:spcPct val="20000"/>
              </a:spcBef>
              <a:buFontTx/>
              <a:buChar char="•"/>
            </a:pPr>
            <a:r>
              <a:rPr lang="en-US" sz="2000" dirty="0">
                <a:latin typeface="Arial" charset="0"/>
              </a:rPr>
              <a:t>Immerse undergraduate and high school students in a world-class facility research environment to mentor the nation’s next generation of leaders</a:t>
            </a:r>
          </a:p>
          <a:p>
            <a:pPr marL="284163" indent="-284163">
              <a:spcBef>
                <a:spcPct val="20000"/>
              </a:spcBef>
              <a:buFontTx/>
              <a:buChar char="•"/>
            </a:pPr>
            <a:r>
              <a:rPr lang="en-US" sz="2000" dirty="0">
                <a:latin typeface="Arial" charset="0"/>
              </a:rPr>
              <a:t>Make a tangible difference in the quality of instruction by providing Lab-related resources for K-12 teachers</a:t>
            </a:r>
          </a:p>
          <a:p>
            <a:pPr marL="284163" indent="-284163">
              <a:spcBef>
                <a:spcPct val="20000"/>
              </a:spcBef>
              <a:buFontTx/>
              <a:buChar char="•"/>
            </a:pPr>
            <a:r>
              <a:rPr lang="en-US" sz="2000" dirty="0">
                <a:latin typeface="Arial" charset="0"/>
              </a:rPr>
              <a:t>Increase the number of women and minorities in science and </a:t>
            </a:r>
            <a:r>
              <a:rPr lang="en-US" sz="2000" dirty="0" smtClean="0">
                <a:latin typeface="Arial" charset="0"/>
              </a:rPr>
              <a:t>engineering</a:t>
            </a:r>
          </a:p>
          <a:p>
            <a:pPr marL="284163" indent="-284163">
              <a:spcBef>
                <a:spcPct val="20000"/>
              </a:spcBef>
              <a:buFontTx/>
              <a:buChar char="•"/>
            </a:pPr>
            <a:endParaRPr lang="en-US" sz="2000" dirty="0">
              <a:latin typeface="Arial" charset="0"/>
            </a:endParaRPr>
          </a:p>
          <a:p>
            <a:pPr marL="284163" indent="-284163" algn="ctr">
              <a:spcBef>
                <a:spcPct val="20000"/>
              </a:spcBef>
            </a:pPr>
            <a:r>
              <a:rPr lang="en-US" dirty="0">
                <a:latin typeface="Arial" charset="0"/>
              </a:rPr>
              <a:t>Education </a:t>
            </a:r>
            <a:r>
              <a:rPr lang="en-US" dirty="0" smtClean="0">
                <a:latin typeface="Arial" charset="0"/>
              </a:rPr>
              <a:t>Office is </a:t>
            </a:r>
            <a:r>
              <a:rPr lang="en-US" dirty="0">
                <a:latin typeface="Arial" charset="0"/>
              </a:rPr>
              <a:t>headed by Jan </a:t>
            </a:r>
            <a:r>
              <a:rPr lang="en-US" dirty="0" smtClean="0">
                <a:latin typeface="Arial" charset="0"/>
              </a:rPr>
              <a:t>Tyler</a:t>
            </a:r>
            <a:endParaRPr lang="en-US" dirty="0">
              <a:latin typeface="Arial" charset="0"/>
            </a:endParaRPr>
          </a:p>
          <a:p>
            <a:pPr marL="284163" indent="-284163">
              <a:spcBef>
                <a:spcPct val="20000"/>
              </a:spcBef>
              <a:buFontTx/>
              <a:buChar char="•"/>
            </a:pPr>
            <a:endParaRPr lang="en-US" sz="2000" dirty="0">
              <a:solidFill>
                <a:srgbClr val="3366FF"/>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5843"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K - 12 Programs</a:t>
            </a:r>
            <a:endParaRPr lang="en-US" sz="3200"/>
          </a:p>
        </p:txBody>
      </p:sp>
      <p:sp>
        <p:nvSpPr>
          <p:cNvPr id="35845" name="Text Box 5"/>
          <p:cNvSpPr txBox="1">
            <a:spLocks noChangeArrowheads="1"/>
          </p:cNvSpPr>
          <p:nvPr/>
        </p:nvSpPr>
        <p:spPr bwMode="auto">
          <a:xfrm>
            <a:off x="435284" y="1226117"/>
            <a:ext cx="8161337" cy="4358116"/>
          </a:xfrm>
          <a:prstGeom prst="rect">
            <a:avLst/>
          </a:prstGeom>
          <a:noFill/>
          <a:ln w="9525">
            <a:noFill/>
            <a:miter lim="800000"/>
            <a:headEnd/>
            <a:tailEnd/>
          </a:ln>
          <a:effectLst/>
        </p:spPr>
        <p:txBody>
          <a:bodyPr wrap="square">
            <a:spAutoFit/>
          </a:bodyPr>
          <a:lstStyle/>
          <a:p>
            <a:pPr>
              <a:lnSpc>
                <a:spcPct val="90000"/>
              </a:lnSpc>
              <a:spcBef>
                <a:spcPct val="20000"/>
              </a:spcBef>
              <a:buClr>
                <a:srgbClr val="3366FF"/>
              </a:buClr>
              <a:buFont typeface="Times" pitchFamily="41" charset="0"/>
              <a:buNone/>
            </a:pPr>
            <a:endParaRPr lang="en-US" dirty="0">
              <a:solidFill>
                <a:srgbClr val="3366FF"/>
              </a:solidFill>
              <a:latin typeface="Helvetica" pitchFamily="41" charset="0"/>
              <a:ea typeface="ＭＳ Ｐゴシック" pitchFamily="41" charset="-128"/>
            </a:endParaRPr>
          </a:p>
          <a:p>
            <a:pPr lvl="1">
              <a:lnSpc>
                <a:spcPct val="90000"/>
              </a:lnSpc>
              <a:spcBef>
                <a:spcPct val="20000"/>
              </a:spcBef>
              <a:buClr>
                <a:schemeClr val="tx1"/>
              </a:buClr>
              <a:buFont typeface="Times" pitchFamily="41" charset="0"/>
              <a:buChar char="•"/>
            </a:pPr>
            <a:r>
              <a:rPr lang="en-US" dirty="0">
                <a:solidFill>
                  <a:srgbClr val="3366FF"/>
                </a:solidFill>
                <a:latin typeface="Helvetica" pitchFamily="41" charset="0"/>
                <a:ea typeface="ＭＳ Ｐゴシック" pitchFamily="41" charset="-128"/>
              </a:rPr>
              <a:t>  </a:t>
            </a:r>
            <a:r>
              <a:rPr lang="en-US" sz="2000" dirty="0">
                <a:latin typeface="Helvetica" pitchFamily="41" charset="0"/>
                <a:ea typeface="ＭＳ Ｐゴシック" pitchFamily="41" charset="-128"/>
              </a:rPr>
              <a:t>BEAMS - Becoming Enthusiastic About Math and Science</a:t>
            </a:r>
            <a:r>
              <a:rPr lang="en-US" dirty="0">
                <a:latin typeface="Helvetica" pitchFamily="41" charset="0"/>
                <a:ea typeface="ＭＳ Ｐゴシック" pitchFamily="41" charset="-128"/>
              </a:rPr>
              <a:t> </a:t>
            </a:r>
            <a:endParaRPr lang="en-US" sz="2000" dirty="0">
              <a:latin typeface="Arial" charset="0"/>
              <a:ea typeface="ＭＳ Ｐゴシック" pitchFamily="41" charset="-128"/>
            </a:endParaRPr>
          </a:p>
          <a:p>
            <a:pPr lvl="1">
              <a:lnSpc>
                <a:spcPct val="90000"/>
              </a:lnSpc>
              <a:spcBef>
                <a:spcPct val="20000"/>
              </a:spcBef>
              <a:buClr>
                <a:schemeClr val="tx1"/>
              </a:buClr>
              <a:buFont typeface="Times" pitchFamily="41" charset="0"/>
              <a:buChar char="•"/>
            </a:pPr>
            <a:r>
              <a:rPr lang="en-US" dirty="0">
                <a:latin typeface="Helvetica" pitchFamily="41" charset="0"/>
                <a:ea typeface="ＭＳ Ｐゴシック" pitchFamily="41" charset="-128"/>
              </a:rPr>
              <a:t>  </a:t>
            </a:r>
            <a:r>
              <a:rPr lang="en-US" sz="2000" dirty="0">
                <a:latin typeface="Helvetica" pitchFamily="41" charset="0"/>
              </a:rPr>
              <a:t>Virginia Regional Science Bowls  (24 high schools, 22 middle schools)</a:t>
            </a:r>
          </a:p>
          <a:p>
            <a:pPr lvl="1">
              <a:lnSpc>
                <a:spcPct val="90000"/>
              </a:lnSpc>
              <a:spcBef>
                <a:spcPct val="20000"/>
              </a:spcBef>
              <a:buClr>
                <a:schemeClr val="tx1"/>
              </a:buClr>
              <a:buFont typeface="Times" pitchFamily="41" charset="0"/>
              <a:buChar char="•"/>
            </a:pPr>
            <a:r>
              <a:rPr lang="en-US" sz="2000" dirty="0">
                <a:latin typeface="Helvetica" pitchFamily="41" charset="0"/>
              </a:rPr>
              <a:t>  Physics Fests (5,000 students)</a:t>
            </a:r>
          </a:p>
          <a:p>
            <a:pPr lvl="1">
              <a:lnSpc>
                <a:spcPct val="90000"/>
              </a:lnSpc>
              <a:spcBef>
                <a:spcPct val="20000"/>
              </a:spcBef>
              <a:buClr>
                <a:schemeClr val="tx1"/>
              </a:buClr>
              <a:buFont typeface="Times" pitchFamily="41" charset="0"/>
              <a:buChar char="•"/>
            </a:pPr>
            <a:r>
              <a:rPr lang="en-US" sz="2000" dirty="0">
                <a:latin typeface="Helvetica" pitchFamily="41" charset="0"/>
              </a:rPr>
              <a:t>  </a:t>
            </a:r>
            <a:r>
              <a:rPr lang="en-US" sz="2000" dirty="0">
                <a:latin typeface="Helvetica" pitchFamily="41" charset="0"/>
                <a:ea typeface="ＭＳ Ｐゴシック" pitchFamily="41" charset="-128"/>
              </a:rPr>
              <a:t>Numerous school programs and </a:t>
            </a:r>
            <a:r>
              <a:rPr lang="en-US" sz="2000" dirty="0" smtClean="0">
                <a:latin typeface="Helvetica" pitchFamily="41" charset="0"/>
                <a:ea typeface="ＭＳ Ｐゴシック" pitchFamily="41" charset="-128"/>
              </a:rPr>
              <a:t>workshops</a:t>
            </a:r>
            <a:endParaRPr lang="en-US" sz="2000" dirty="0">
              <a:latin typeface="Helvetica" pitchFamily="41" charset="0"/>
              <a:ea typeface="ＭＳ Ｐゴシック" pitchFamily="41" charset="-128"/>
            </a:endParaRPr>
          </a:p>
          <a:p>
            <a:pPr lvl="1">
              <a:lnSpc>
                <a:spcPct val="90000"/>
              </a:lnSpc>
              <a:spcBef>
                <a:spcPct val="20000"/>
              </a:spcBef>
              <a:buClr>
                <a:schemeClr val="tx1"/>
              </a:buClr>
              <a:buFont typeface="Times" pitchFamily="41" charset="0"/>
              <a:buChar char="•"/>
            </a:pPr>
            <a:r>
              <a:rPr lang="en-US" sz="2000" dirty="0" smtClean="0">
                <a:latin typeface="Helvetica" pitchFamily="41" charset="0"/>
                <a:ea typeface="ＭＳ Ｐゴシック" pitchFamily="41" charset="-128"/>
              </a:rPr>
              <a:t>  </a:t>
            </a:r>
            <a:r>
              <a:rPr lang="en-US" sz="2000" dirty="0">
                <a:latin typeface="Helvetica" pitchFamily="41" charset="0"/>
              </a:rPr>
              <a:t>High School Summer Honors </a:t>
            </a:r>
            <a:r>
              <a:rPr lang="en-US" sz="2000" dirty="0" smtClean="0">
                <a:latin typeface="Helvetica" pitchFamily="41" charset="0"/>
              </a:rPr>
              <a:t>Program</a:t>
            </a:r>
          </a:p>
          <a:p>
            <a:pPr lvl="2">
              <a:lnSpc>
                <a:spcPct val="90000"/>
              </a:lnSpc>
              <a:spcBef>
                <a:spcPct val="20000"/>
              </a:spcBef>
              <a:buClr>
                <a:schemeClr val="tx1"/>
              </a:buClr>
            </a:pPr>
            <a:r>
              <a:rPr lang="en-US" sz="2000" dirty="0" smtClean="0">
                <a:latin typeface="Arial" charset="0"/>
              </a:rPr>
              <a:t>8 </a:t>
            </a:r>
            <a:r>
              <a:rPr lang="en-US" sz="2000" dirty="0">
                <a:latin typeface="Arial" charset="0"/>
              </a:rPr>
              <a:t>interns in summer </a:t>
            </a:r>
            <a:r>
              <a:rPr lang="en-US" sz="2000" dirty="0" smtClean="0">
                <a:latin typeface="Arial" charset="0"/>
              </a:rPr>
              <a:t>2009</a:t>
            </a:r>
            <a:r>
              <a:rPr lang="en-US" sz="2000" dirty="0" smtClean="0">
                <a:solidFill>
                  <a:srgbClr val="3366FF"/>
                </a:solidFill>
                <a:latin typeface="Helvetica" pitchFamily="41" charset="0"/>
                <a:ea typeface="ＭＳ Ｐゴシック" pitchFamily="41" charset="-128"/>
              </a:rPr>
              <a:t> </a:t>
            </a:r>
          </a:p>
          <a:p>
            <a:pPr lvl="2">
              <a:lnSpc>
                <a:spcPct val="90000"/>
              </a:lnSpc>
              <a:spcBef>
                <a:spcPct val="20000"/>
              </a:spcBef>
              <a:buClr>
                <a:schemeClr val="tx1"/>
              </a:buClr>
            </a:pPr>
            <a:endParaRPr lang="en-US" sz="2000" dirty="0" smtClean="0">
              <a:latin typeface="Arial" charset="0"/>
            </a:endParaRPr>
          </a:p>
          <a:p>
            <a:pPr lvl="2">
              <a:lnSpc>
                <a:spcPct val="90000"/>
              </a:lnSpc>
              <a:spcBef>
                <a:spcPct val="20000"/>
              </a:spcBef>
              <a:buClr>
                <a:schemeClr val="tx1"/>
              </a:buClr>
            </a:pPr>
            <a:endParaRPr lang="en-US" sz="2000" dirty="0" smtClean="0">
              <a:latin typeface="Arial" charset="0"/>
            </a:endParaRPr>
          </a:p>
          <a:p>
            <a:pPr lvl="2">
              <a:lnSpc>
                <a:spcPct val="90000"/>
              </a:lnSpc>
              <a:spcBef>
                <a:spcPct val="20000"/>
              </a:spcBef>
              <a:buClr>
                <a:schemeClr val="tx1"/>
              </a:buClr>
              <a:buSzPct val="50000"/>
            </a:pPr>
            <a:r>
              <a:rPr lang="en-US" dirty="0" smtClean="0">
                <a:solidFill>
                  <a:srgbClr val="FF0000"/>
                </a:solidFill>
                <a:latin typeface="Helvetica" pitchFamily="41" charset="0"/>
                <a:ea typeface="ＭＳ Ｐゴシック" pitchFamily="41" charset="-128"/>
              </a:rPr>
              <a:t>More than 12,000 students have been involved</a:t>
            </a:r>
          </a:p>
          <a:p>
            <a:pPr lvl="2">
              <a:lnSpc>
                <a:spcPct val="90000"/>
              </a:lnSpc>
              <a:spcBef>
                <a:spcPct val="20000"/>
              </a:spcBef>
              <a:buClr>
                <a:schemeClr val="tx1"/>
              </a:buClr>
              <a:buSzPct val="50000"/>
              <a:buFont typeface="Wingdings" pitchFamily="84" charset="2"/>
              <a:buChar char="q"/>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5845" name="Text Box 5"/>
          <p:cNvSpPr txBox="1">
            <a:spLocks noChangeArrowheads="1"/>
          </p:cNvSpPr>
          <p:nvPr/>
        </p:nvSpPr>
        <p:spPr bwMode="auto">
          <a:xfrm>
            <a:off x="407988" y="1035049"/>
            <a:ext cx="8161337" cy="5109091"/>
          </a:xfrm>
          <a:prstGeom prst="rect">
            <a:avLst/>
          </a:prstGeom>
          <a:noFill/>
          <a:ln w="9525">
            <a:noFill/>
            <a:miter lim="800000"/>
            <a:headEnd/>
            <a:tailEnd/>
          </a:ln>
          <a:effectLst/>
        </p:spPr>
        <p:txBody>
          <a:bodyPr wrap="square">
            <a:spAutoFit/>
          </a:bodyPr>
          <a:lstStyle/>
          <a:p>
            <a:pPr algn="ctr">
              <a:lnSpc>
                <a:spcPct val="90000"/>
              </a:lnSpc>
              <a:spcBef>
                <a:spcPct val="20000"/>
              </a:spcBef>
              <a:buClr>
                <a:schemeClr val="tx1"/>
              </a:buClr>
              <a:buSzPct val="60000"/>
            </a:pPr>
            <a:r>
              <a:rPr lang="en-US" sz="2000" dirty="0" smtClean="0">
                <a:solidFill>
                  <a:srgbClr val="0000FF"/>
                </a:solidFill>
                <a:latin typeface="Helvetica" pitchFamily="41" charset="0"/>
                <a:ea typeface="ＭＳ Ｐゴシック" pitchFamily="41" charset="-128"/>
              </a:rPr>
              <a:t>Becoming Enthusiastic About Math and Science </a:t>
            </a:r>
          </a:p>
          <a:p>
            <a:pPr algn="ctr">
              <a:lnSpc>
                <a:spcPct val="90000"/>
              </a:lnSpc>
              <a:spcBef>
                <a:spcPct val="20000"/>
              </a:spcBef>
              <a:buClr>
                <a:schemeClr val="tx1"/>
              </a:buClr>
              <a:buSzPct val="60000"/>
            </a:pPr>
            <a:endParaRPr lang="en-US" sz="2000" dirty="0" smtClean="0">
              <a:solidFill>
                <a:srgbClr val="00B0F0"/>
              </a:solidFill>
              <a:latin typeface="Helvetica" pitchFamily="41" charset="0"/>
              <a:ea typeface="ＭＳ Ｐゴシック" pitchFamily="41" charset="-128"/>
            </a:endParaRPr>
          </a:p>
          <a:p>
            <a:pPr>
              <a:lnSpc>
                <a:spcPct val="90000"/>
              </a:lnSpc>
              <a:spcBef>
                <a:spcPct val="20000"/>
              </a:spcBef>
              <a:buClr>
                <a:schemeClr val="tx1"/>
              </a:buClr>
              <a:buSzPct val="60000"/>
            </a:pPr>
            <a:r>
              <a:rPr lang="en-US" sz="2000" dirty="0" smtClean="0">
                <a:latin typeface="Arial" charset="0"/>
              </a:rPr>
              <a:t>6</a:t>
            </a:r>
            <a:r>
              <a:rPr lang="en-US" sz="2000" baseline="30000" dirty="0" smtClean="0">
                <a:latin typeface="Arial" charset="0"/>
              </a:rPr>
              <a:t>th</a:t>
            </a:r>
            <a:r>
              <a:rPr lang="en-US" sz="2000" dirty="0" smtClean="0">
                <a:latin typeface="Arial" charset="0"/>
              </a:rPr>
              <a:t> to 8</a:t>
            </a:r>
            <a:r>
              <a:rPr lang="en-US" sz="2000" baseline="30000" dirty="0" smtClean="0">
                <a:latin typeface="Arial" charset="0"/>
              </a:rPr>
              <a:t>th</a:t>
            </a:r>
            <a:r>
              <a:rPr lang="en-US" sz="2000" dirty="0" smtClean="0">
                <a:latin typeface="Arial" charset="0"/>
              </a:rPr>
              <a:t> grade students</a:t>
            </a:r>
          </a:p>
          <a:p>
            <a:pPr lvl="1">
              <a:lnSpc>
                <a:spcPct val="90000"/>
              </a:lnSpc>
              <a:spcBef>
                <a:spcPct val="20000"/>
              </a:spcBef>
              <a:buClr>
                <a:schemeClr val="tx1"/>
              </a:buClr>
              <a:buSzPct val="100000"/>
              <a:buFont typeface="Arial" pitchFamily="34" charset="0"/>
              <a:buChar char="•"/>
            </a:pPr>
            <a:r>
              <a:rPr lang="en-US" sz="2000" dirty="0" smtClean="0">
                <a:latin typeface="Arial" charset="0"/>
              </a:rPr>
              <a:t> For five consecutive days during school hours, classes of 6th grade students and their teachers participate in science and math activities conducted with Jefferson Lab staff. </a:t>
            </a:r>
          </a:p>
          <a:p>
            <a:pPr lvl="1">
              <a:lnSpc>
                <a:spcPct val="90000"/>
              </a:lnSpc>
              <a:spcBef>
                <a:spcPct val="20000"/>
              </a:spcBef>
              <a:buClr>
                <a:schemeClr val="tx1"/>
              </a:buClr>
              <a:buSzPct val="100000"/>
              <a:buFont typeface="Arial" pitchFamily="34" charset="0"/>
              <a:buChar char="•"/>
            </a:pPr>
            <a:r>
              <a:rPr lang="en-US" sz="2000" dirty="0" smtClean="0">
                <a:latin typeface="Arial" charset="0"/>
              </a:rPr>
              <a:t> The students return to the lab in the 7th and 8th grades for additional activities which reinforce their 6th grade experience</a:t>
            </a:r>
            <a:endParaRPr lang="en-US" dirty="0" smtClean="0">
              <a:solidFill>
                <a:srgbClr val="3366FF"/>
              </a:solidFill>
              <a:latin typeface="Helvetica" pitchFamily="41" charset="0"/>
              <a:ea typeface="ＭＳ Ｐゴシック" pitchFamily="41" charset="-128"/>
            </a:endParaRPr>
          </a:p>
          <a:p>
            <a:pPr>
              <a:lnSpc>
                <a:spcPct val="90000"/>
              </a:lnSpc>
              <a:spcBef>
                <a:spcPct val="20000"/>
              </a:spcBef>
              <a:buClr>
                <a:srgbClr val="3366FF"/>
              </a:buClr>
              <a:buFont typeface="Times" pitchFamily="41" charset="0"/>
              <a:buNone/>
            </a:pPr>
            <a:r>
              <a:rPr lang="en-US" sz="2000" dirty="0" smtClean="0">
                <a:latin typeface="Helvetica" pitchFamily="41" charset="0"/>
                <a:ea typeface="ＭＳ Ｐゴシック" pitchFamily="41" charset="-128"/>
              </a:rPr>
              <a:t>Goals</a:t>
            </a:r>
          </a:p>
          <a:p>
            <a:pPr lvl="2">
              <a:buFont typeface="Arial" pitchFamily="34" charset="0"/>
              <a:buChar char="•"/>
            </a:pPr>
            <a:r>
              <a:rPr lang="en-US" dirty="0" smtClean="0"/>
              <a:t> </a:t>
            </a:r>
            <a:r>
              <a:rPr lang="en-US" sz="2000" dirty="0" smtClean="0">
                <a:latin typeface="Arial" pitchFamily="34" charset="0"/>
                <a:cs typeface="Arial" pitchFamily="34" charset="0"/>
              </a:rPr>
              <a:t>redress the problem that minorities and females are lost from the science, mathematics, engineering and technology career pipeline long before they reach college</a:t>
            </a:r>
          </a:p>
          <a:p>
            <a:pPr lvl="2">
              <a:buFont typeface="Arial" pitchFamily="34" charset="0"/>
              <a:buChar char="•"/>
            </a:pPr>
            <a:r>
              <a:rPr lang="en-US" sz="2000" dirty="0" smtClean="0">
                <a:latin typeface="Arial" pitchFamily="34" charset="0"/>
                <a:cs typeface="Arial" pitchFamily="34" charset="0"/>
              </a:rPr>
              <a:t> strengthen the motivation and academic preparation of students so they graduate from high school as scientifically literate citizens ready for further education or a worthwhile career</a:t>
            </a:r>
            <a:endParaRPr lang="en-US" dirty="0">
              <a:solidFill>
                <a:srgbClr val="3366FF"/>
              </a:solidFill>
              <a:latin typeface="Helvetica" pitchFamily="41" charset="0"/>
              <a:ea typeface="ＭＳ Ｐゴシック" pitchFamily="41" charset="-128"/>
            </a:endParaRPr>
          </a:p>
        </p:txBody>
      </p:sp>
      <p:sp>
        <p:nvSpPr>
          <p:cNvPr id="5" name="Rectangle 4"/>
          <p:cNvSpPr/>
          <p:nvPr/>
        </p:nvSpPr>
        <p:spPr>
          <a:xfrm>
            <a:off x="186612" y="223935"/>
            <a:ext cx="8677470" cy="535531"/>
          </a:xfrm>
          <a:prstGeom prst="rect">
            <a:avLst/>
          </a:prstGeom>
        </p:spPr>
        <p:txBody>
          <a:bodyPr wrap="square">
            <a:spAutoFit/>
          </a:bodyPr>
          <a:lstStyle/>
          <a:p>
            <a:pPr algn="ctr">
              <a:lnSpc>
                <a:spcPct val="90000"/>
              </a:lnSpc>
              <a:spcBef>
                <a:spcPct val="20000"/>
              </a:spcBef>
              <a:buClr>
                <a:srgbClr val="3366FF"/>
              </a:buClr>
              <a:buFont typeface="Times" pitchFamily="41" charset="0"/>
              <a:buNone/>
            </a:pPr>
            <a:r>
              <a:rPr lang="en-US" sz="3200" dirty="0" smtClean="0">
                <a:solidFill>
                  <a:srgbClr val="FF0000"/>
                </a:solidFill>
                <a:latin typeface="Helvetica" pitchFamily="41" charset="0"/>
                <a:ea typeface="ＭＳ Ｐゴシック" pitchFamily="41" charset="-128"/>
              </a:rPr>
              <a:t>BEAMS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8915" name="Rectangle 5"/>
          <p:cNvSpPr>
            <a:spLocks noChangeArrowheads="1"/>
          </p:cNvSpPr>
          <p:nvPr/>
        </p:nvSpPr>
        <p:spPr bwMode="auto">
          <a:xfrm>
            <a:off x="1514475" y="168275"/>
            <a:ext cx="6643688" cy="579438"/>
          </a:xfrm>
          <a:prstGeom prst="rect">
            <a:avLst/>
          </a:prstGeom>
          <a:noFill/>
          <a:ln w="9525">
            <a:noFill/>
            <a:miter lim="800000"/>
            <a:headEnd/>
            <a:tailEnd/>
          </a:ln>
        </p:spPr>
        <p:txBody>
          <a:bodyPr>
            <a:spAutoFit/>
          </a:bodyPr>
          <a:lstStyle/>
          <a:p>
            <a:pPr algn="ctr" eaLnBrk="0" hangingPunct="0"/>
            <a:r>
              <a:rPr lang="en-US" sz="3200" dirty="0">
                <a:solidFill>
                  <a:srgbClr val="FF3300"/>
                </a:solidFill>
                <a:latin typeface="Arial" charset="0"/>
              </a:rPr>
              <a:t>BEAMS is a National Model</a:t>
            </a:r>
            <a:endParaRPr lang="en-US" sz="3200" dirty="0"/>
          </a:p>
        </p:txBody>
      </p:sp>
      <p:sp>
        <p:nvSpPr>
          <p:cNvPr id="38917" name="Rectangle 3"/>
          <p:cNvSpPr>
            <a:spLocks noGrp="1" noChangeArrowheads="1"/>
          </p:cNvSpPr>
          <p:nvPr/>
        </p:nvSpPr>
        <p:spPr bwMode="auto">
          <a:xfrm>
            <a:off x="603250" y="1116013"/>
            <a:ext cx="7940675" cy="4938712"/>
          </a:xfrm>
          <a:prstGeom prst="rect">
            <a:avLst/>
          </a:prstGeom>
          <a:noFill/>
          <a:ln w="9525">
            <a:noFill/>
            <a:miter lim="800000"/>
            <a:headEnd/>
            <a:tailEnd/>
          </a:ln>
        </p:spPr>
        <p:txBody>
          <a:bodyPr/>
          <a:lstStyle/>
          <a:p>
            <a:pPr marL="234950" indent="-234950" eaLnBrk="0" hangingPunct="0">
              <a:spcAft>
                <a:spcPct val="50000"/>
              </a:spcAft>
              <a:buFontTx/>
              <a:buChar char="•"/>
            </a:pPr>
            <a:r>
              <a:rPr lang="en-US" sz="2000" dirty="0">
                <a:latin typeface="Helvetica" pitchFamily="41" charset="0"/>
              </a:rPr>
              <a:t>Targets 1,400 inner city students and 60 teachers</a:t>
            </a:r>
          </a:p>
          <a:p>
            <a:pPr marL="234950" indent="-234950" eaLnBrk="0" hangingPunct="0">
              <a:spcAft>
                <a:spcPct val="50000"/>
              </a:spcAft>
              <a:buFontTx/>
              <a:buChar char="•"/>
            </a:pPr>
            <a:r>
              <a:rPr lang="en-US" sz="2000" dirty="0">
                <a:latin typeface="Helvetica" pitchFamily="41" charset="0"/>
              </a:rPr>
              <a:t>Showcased in the "Best Practices for Communicating Science to the Public” (DOE Office of Science, NIST, and the U.S. Department of Commerce publication, October 2003)</a:t>
            </a:r>
          </a:p>
          <a:p>
            <a:pPr marL="234950" indent="-234950" eaLnBrk="0" hangingPunct="0">
              <a:spcAft>
                <a:spcPct val="50000"/>
              </a:spcAft>
              <a:buFontTx/>
              <a:buChar char="•"/>
            </a:pPr>
            <a:r>
              <a:rPr lang="en-US" sz="2000" dirty="0">
                <a:latin typeface="Helvetica" pitchFamily="41" charset="0"/>
              </a:rPr>
              <a:t>Highlighted by the National Academy of Sciences' RISE (Resources for Involving Scientists in Education) project as an example of involving scientists in educational outreach programs</a:t>
            </a:r>
          </a:p>
          <a:p>
            <a:pPr marL="234950" indent="-234950" eaLnBrk="0" hangingPunct="0">
              <a:spcAft>
                <a:spcPct val="50000"/>
              </a:spcAft>
              <a:buFontTx/>
              <a:buChar char="•"/>
            </a:pPr>
            <a:r>
              <a:rPr lang="en-US" sz="2000" dirty="0">
                <a:latin typeface="Helvetica" pitchFamily="41" charset="0"/>
              </a:rPr>
              <a:t>One of twenty-five education programs highlighted in the “Best Practices”  brochure published by the NSAC Subcommittee on Education (January 2007)</a:t>
            </a:r>
          </a:p>
          <a:p>
            <a:pPr marL="234950" indent="-234950" eaLnBrk="0" hangingPunct="0">
              <a:spcAft>
                <a:spcPct val="50000"/>
              </a:spcAft>
              <a:buFontTx/>
              <a:buChar char="•"/>
            </a:pPr>
            <a:r>
              <a:rPr lang="en-US" sz="2000" dirty="0">
                <a:latin typeface="Helvetica" pitchFamily="41" charset="0"/>
              </a:rPr>
              <a:t>Cited as a national model for science education by Dr. Raymond </a:t>
            </a:r>
            <a:r>
              <a:rPr lang="en-US" sz="2000" dirty="0" err="1">
                <a:latin typeface="Helvetica" pitchFamily="41" charset="0"/>
              </a:rPr>
              <a:t>Orbach</a:t>
            </a:r>
            <a:r>
              <a:rPr lang="en-US" sz="2000" dirty="0">
                <a:latin typeface="Helvetica" pitchFamily="41" charset="0"/>
              </a:rPr>
              <a:t>, DOE Undersecretary for Science, at the March 2007 NSAC meeting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6867" name="Rectangle 5"/>
          <p:cNvSpPr>
            <a:spLocks noChangeArrowheads="1"/>
          </p:cNvSpPr>
          <p:nvPr/>
        </p:nvSpPr>
        <p:spPr bwMode="auto">
          <a:xfrm>
            <a:off x="577850" y="168275"/>
            <a:ext cx="8085138"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Professional Development for Teachers</a:t>
            </a:r>
            <a:endParaRPr lang="en-US" sz="3200"/>
          </a:p>
        </p:txBody>
      </p:sp>
      <p:sp>
        <p:nvSpPr>
          <p:cNvPr id="27651" name="Rectangle 3"/>
          <p:cNvSpPr>
            <a:spLocks noChangeArrowheads="1"/>
          </p:cNvSpPr>
          <p:nvPr/>
        </p:nvSpPr>
        <p:spPr bwMode="auto">
          <a:xfrm>
            <a:off x="479425" y="1106488"/>
            <a:ext cx="8312150" cy="4811712"/>
          </a:xfrm>
          <a:prstGeom prst="rect">
            <a:avLst/>
          </a:prstGeom>
          <a:noFill/>
          <a:ln w="9525">
            <a:noFill/>
            <a:miter lim="800000"/>
            <a:headEnd/>
            <a:tailEnd/>
          </a:ln>
        </p:spPr>
        <p:txBody>
          <a:bodyPr/>
          <a:lstStyle/>
          <a:p>
            <a:pPr marL="344488" indent="-344488" algn="ctr">
              <a:lnSpc>
                <a:spcPct val="90000"/>
              </a:lnSpc>
              <a:spcBef>
                <a:spcPct val="20000"/>
              </a:spcBef>
              <a:tabLst>
                <a:tab pos="598488" algn="l"/>
              </a:tabLst>
            </a:pPr>
            <a:r>
              <a:rPr lang="en-US" dirty="0">
                <a:solidFill>
                  <a:srgbClr val="0000FF"/>
                </a:solidFill>
                <a:latin typeface="Arial" charset="0"/>
              </a:rPr>
              <a:t>Academies Creating Teacher Scientists (ACTS) </a:t>
            </a:r>
            <a:endParaRPr lang="en-US" dirty="0" smtClean="0">
              <a:solidFill>
                <a:srgbClr val="0000FF"/>
              </a:solidFill>
              <a:latin typeface="Arial" charset="0"/>
            </a:endParaRPr>
          </a:p>
          <a:p>
            <a:pPr marL="344488" indent="-344488" algn="ctr">
              <a:lnSpc>
                <a:spcPct val="90000"/>
              </a:lnSpc>
              <a:spcBef>
                <a:spcPct val="20000"/>
              </a:spcBef>
              <a:tabLst>
                <a:tab pos="598488" algn="l"/>
              </a:tabLst>
            </a:pPr>
            <a:r>
              <a:rPr lang="en-US" dirty="0" smtClean="0">
                <a:latin typeface="Arial" charset="0"/>
              </a:rPr>
              <a:t>Summer classroom and research program for K-12 teachers at DOE national laboratories</a:t>
            </a:r>
          </a:p>
          <a:p>
            <a:pPr marL="344488" indent="-344488">
              <a:lnSpc>
                <a:spcPct val="90000"/>
              </a:lnSpc>
              <a:spcBef>
                <a:spcPct val="20000"/>
              </a:spcBef>
              <a:tabLst>
                <a:tab pos="598488" algn="l"/>
              </a:tabLst>
            </a:pPr>
            <a:endParaRPr lang="en-US" dirty="0" smtClean="0">
              <a:solidFill>
                <a:srgbClr val="00B0F0"/>
              </a:solidFill>
              <a:latin typeface="Arial" charset="0"/>
            </a:endParaRPr>
          </a:p>
          <a:p>
            <a:pPr marL="344488" indent="-344488">
              <a:lnSpc>
                <a:spcPct val="90000"/>
              </a:lnSpc>
              <a:spcBef>
                <a:spcPct val="20000"/>
              </a:spcBef>
              <a:buFont typeface="Times" pitchFamily="41" charset="0"/>
              <a:buChar char="•"/>
              <a:tabLst>
                <a:tab pos="598488" algn="l"/>
              </a:tabLst>
            </a:pPr>
            <a:r>
              <a:rPr lang="en-US" sz="2000" dirty="0" smtClean="0">
                <a:latin typeface="Arial" charset="0"/>
              </a:rPr>
              <a:t>Program </a:t>
            </a:r>
            <a:r>
              <a:rPr lang="en-US" sz="2000" dirty="0">
                <a:latin typeface="Arial" charset="0"/>
              </a:rPr>
              <a:t>Components:</a:t>
            </a:r>
          </a:p>
          <a:p>
            <a:pPr marL="1085850" lvl="1" indent="-528638">
              <a:lnSpc>
                <a:spcPct val="90000"/>
              </a:lnSpc>
              <a:spcBef>
                <a:spcPct val="20000"/>
              </a:spcBef>
              <a:buSzPct val="100000"/>
              <a:buFont typeface="Arial" pitchFamily="34" charset="0"/>
              <a:buChar char="•"/>
              <a:tabLst>
                <a:tab pos="598488" algn="l"/>
              </a:tabLst>
            </a:pPr>
            <a:r>
              <a:rPr lang="en-US" sz="2000" dirty="0">
                <a:latin typeface="Arial" charset="0"/>
                <a:ea typeface="ＭＳ Ｐゴシック" pitchFamily="41" charset="-128"/>
              </a:rPr>
              <a:t>A commitment by teachers to spend three consecutive summers at a DOE national laboratory</a:t>
            </a:r>
          </a:p>
          <a:p>
            <a:pPr marL="1085850" lvl="1" indent="-528638">
              <a:lnSpc>
                <a:spcPct val="90000"/>
              </a:lnSpc>
              <a:spcBef>
                <a:spcPct val="20000"/>
              </a:spcBef>
              <a:buSzPct val="100000"/>
              <a:buFont typeface="Arial" pitchFamily="34" charset="0"/>
              <a:buChar char="•"/>
              <a:tabLst>
                <a:tab pos="598488" algn="l"/>
              </a:tabLst>
            </a:pPr>
            <a:r>
              <a:rPr lang="en-US" sz="2000" dirty="0">
                <a:latin typeface="Arial" charset="0"/>
                <a:ea typeface="ＭＳ Ｐゴシック" pitchFamily="41" charset="-128"/>
              </a:rPr>
              <a:t>A rigorous course in basic science taught by an expert teacher from a local high school</a:t>
            </a:r>
          </a:p>
          <a:p>
            <a:pPr marL="1085850" lvl="1" indent="-528638">
              <a:lnSpc>
                <a:spcPct val="90000"/>
              </a:lnSpc>
              <a:spcBef>
                <a:spcPct val="20000"/>
              </a:spcBef>
              <a:buSzPct val="100000"/>
              <a:buFont typeface="Arial" pitchFamily="34" charset="0"/>
              <a:buChar char="•"/>
              <a:tabLst>
                <a:tab pos="598488" algn="l"/>
              </a:tabLst>
            </a:pPr>
            <a:r>
              <a:rPr lang="en-US" sz="2000" dirty="0">
                <a:latin typeface="Arial" charset="0"/>
                <a:ea typeface="ＭＳ Ｐゴシック" pitchFamily="41" charset="-128"/>
              </a:rPr>
              <a:t>Lectures on current research by </a:t>
            </a:r>
            <a:r>
              <a:rPr lang="en-US" sz="2000" dirty="0" err="1">
                <a:latin typeface="Arial" charset="0"/>
                <a:ea typeface="ＭＳ Ｐゴシック" pitchFamily="41" charset="-128"/>
              </a:rPr>
              <a:t>JLab</a:t>
            </a:r>
            <a:r>
              <a:rPr lang="en-US" sz="2000" dirty="0">
                <a:latin typeface="Arial" charset="0"/>
                <a:ea typeface="ＭＳ Ｐゴシック" pitchFamily="41" charset="-128"/>
              </a:rPr>
              <a:t> scientific </a:t>
            </a:r>
            <a:r>
              <a:rPr lang="en-US" sz="2000" dirty="0" smtClean="0">
                <a:latin typeface="Arial" charset="0"/>
                <a:ea typeface="ＭＳ Ｐゴシック" pitchFamily="41" charset="-128"/>
              </a:rPr>
              <a:t>staff</a:t>
            </a:r>
          </a:p>
          <a:p>
            <a:pPr marL="1085850" lvl="1" indent="-528638">
              <a:lnSpc>
                <a:spcPct val="90000"/>
              </a:lnSpc>
              <a:spcBef>
                <a:spcPct val="20000"/>
              </a:spcBef>
              <a:buSzPct val="100000"/>
              <a:buFont typeface="Arial" pitchFamily="34" charset="0"/>
              <a:buChar char="•"/>
              <a:tabLst>
                <a:tab pos="598488" algn="l"/>
              </a:tabLst>
            </a:pPr>
            <a:r>
              <a:rPr lang="en-US" sz="2000" dirty="0" smtClean="0">
                <a:latin typeface="Arial" charset="0"/>
                <a:ea typeface="ＭＳ Ｐゴシック" pitchFamily="41" charset="-128"/>
              </a:rPr>
              <a:t>Experiential </a:t>
            </a:r>
            <a:r>
              <a:rPr lang="en-US" sz="2000" dirty="0">
                <a:latin typeface="Arial" charset="0"/>
                <a:ea typeface="ＭＳ Ｐゴシック" pitchFamily="41" charset="-128"/>
              </a:rPr>
              <a:t>learning under the guidance of Jefferson Lab technical staff</a:t>
            </a:r>
          </a:p>
          <a:p>
            <a:pPr marL="1085850" lvl="1" indent="-528638">
              <a:lnSpc>
                <a:spcPct val="90000"/>
              </a:lnSpc>
              <a:spcBef>
                <a:spcPct val="20000"/>
              </a:spcBef>
              <a:buSzPct val="100000"/>
              <a:buFont typeface="Arial" pitchFamily="34" charset="0"/>
              <a:buChar char="•"/>
              <a:tabLst>
                <a:tab pos="598488" algn="l"/>
              </a:tabLst>
            </a:pPr>
            <a:r>
              <a:rPr lang="en-US" sz="2000" dirty="0">
                <a:latin typeface="Arial" charset="0"/>
                <a:ea typeface="ＭＳ Ｐゴシック" pitchFamily="41" charset="-128"/>
              </a:rPr>
              <a:t>Workshops on effective teaching methods for the physical sciences by </a:t>
            </a:r>
            <a:r>
              <a:rPr lang="en-US" sz="2000" dirty="0" err="1">
                <a:latin typeface="Arial" charset="0"/>
                <a:ea typeface="ＭＳ Ｐゴシック" pitchFamily="41" charset="-128"/>
              </a:rPr>
              <a:t>JLab</a:t>
            </a:r>
            <a:r>
              <a:rPr lang="en-US" sz="2000" dirty="0">
                <a:latin typeface="Arial" charset="0"/>
                <a:ea typeface="ＭＳ Ｐゴシック" pitchFamily="41" charset="-128"/>
              </a:rPr>
              <a:t> education staff and community experts</a:t>
            </a:r>
          </a:p>
          <a:p>
            <a:pPr marL="344488" indent="-344488">
              <a:lnSpc>
                <a:spcPct val="90000"/>
              </a:lnSpc>
              <a:spcBef>
                <a:spcPct val="20000"/>
              </a:spcBef>
              <a:buFontTx/>
              <a:buChar char="•"/>
              <a:tabLst>
                <a:tab pos="598488" algn="l"/>
              </a:tabLst>
            </a:pPr>
            <a:endParaRPr lang="en-US" sz="2000" b="1" dirty="0">
              <a:solidFill>
                <a:srgbClr val="3366FF"/>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9939" name="Rectangle 5"/>
          <p:cNvSpPr>
            <a:spLocks noChangeArrowheads="1"/>
          </p:cNvSpPr>
          <p:nvPr/>
        </p:nvSpPr>
        <p:spPr bwMode="auto">
          <a:xfrm>
            <a:off x="577850" y="168275"/>
            <a:ext cx="8085138" cy="579438"/>
          </a:xfrm>
          <a:prstGeom prst="rect">
            <a:avLst/>
          </a:prstGeom>
          <a:noFill/>
          <a:ln w="9525">
            <a:noFill/>
            <a:miter lim="800000"/>
            <a:headEnd/>
            <a:tailEnd/>
          </a:ln>
        </p:spPr>
        <p:txBody>
          <a:bodyPr>
            <a:spAutoFit/>
          </a:bodyPr>
          <a:lstStyle/>
          <a:p>
            <a:pPr algn="ctr" eaLnBrk="0" hangingPunct="0"/>
            <a:r>
              <a:rPr lang="en-US" sz="3200">
                <a:solidFill>
                  <a:srgbClr val="FF3300"/>
                </a:solidFill>
                <a:latin typeface="Arial" charset="0"/>
              </a:rPr>
              <a:t>High Demand for ACTS </a:t>
            </a:r>
            <a:r>
              <a:rPr lang="en-US" sz="3200">
                <a:solidFill>
                  <a:srgbClr val="FF3300"/>
                </a:solidFill>
                <a:latin typeface="Arial" charset="0"/>
                <a:sym typeface="Symbol" pitchFamily="84" charset="2"/>
              </a:rPr>
              <a:t></a:t>
            </a:r>
            <a:r>
              <a:rPr lang="en-US" sz="3200">
                <a:solidFill>
                  <a:srgbClr val="FF3300"/>
                </a:solidFill>
                <a:latin typeface="Arial" charset="0"/>
              </a:rPr>
              <a:t> JSAT</a:t>
            </a:r>
          </a:p>
        </p:txBody>
      </p:sp>
      <p:sp>
        <p:nvSpPr>
          <p:cNvPr id="27651" name="Rectangle 3"/>
          <p:cNvSpPr>
            <a:spLocks noChangeArrowheads="1"/>
          </p:cNvSpPr>
          <p:nvPr/>
        </p:nvSpPr>
        <p:spPr bwMode="auto">
          <a:xfrm>
            <a:off x="368300" y="1008063"/>
            <a:ext cx="5216525" cy="4811712"/>
          </a:xfrm>
          <a:prstGeom prst="rect">
            <a:avLst/>
          </a:prstGeom>
          <a:noFill/>
          <a:ln w="9525">
            <a:noFill/>
            <a:miter lim="800000"/>
            <a:headEnd/>
            <a:tailEnd/>
          </a:ln>
        </p:spPr>
        <p:txBody>
          <a:bodyPr/>
          <a:lstStyle/>
          <a:p>
            <a:pPr marL="566738" indent="-331788">
              <a:spcBef>
                <a:spcPct val="20000"/>
              </a:spcBef>
              <a:spcAft>
                <a:spcPts val="600"/>
              </a:spcAft>
              <a:tabLst>
                <a:tab pos="598488" algn="l"/>
              </a:tabLst>
            </a:pPr>
            <a:r>
              <a:rPr lang="en-US" dirty="0">
                <a:solidFill>
                  <a:srgbClr val="0000FF"/>
                </a:solidFill>
                <a:latin typeface="Arial" charset="0"/>
              </a:rPr>
              <a:t>JSAT: </a:t>
            </a:r>
            <a:r>
              <a:rPr lang="en-US" dirty="0" err="1">
                <a:solidFill>
                  <a:srgbClr val="0000FF"/>
                </a:solidFill>
                <a:latin typeface="Arial" charset="0"/>
              </a:rPr>
              <a:t>JLab</a:t>
            </a:r>
            <a:r>
              <a:rPr lang="en-US" dirty="0">
                <a:solidFill>
                  <a:srgbClr val="0000FF"/>
                </a:solidFill>
                <a:latin typeface="Arial" charset="0"/>
              </a:rPr>
              <a:t> Science Activities for Teachers</a:t>
            </a:r>
          </a:p>
          <a:p>
            <a:pPr marL="566738" indent="-331788">
              <a:spcBef>
                <a:spcPct val="20000"/>
              </a:spcBef>
              <a:spcAft>
                <a:spcPts val="600"/>
              </a:spcAft>
              <a:buFont typeface="Times" pitchFamily="41" charset="0"/>
              <a:buChar char="•"/>
              <a:tabLst>
                <a:tab pos="598488" algn="l"/>
              </a:tabLst>
            </a:pPr>
            <a:r>
              <a:rPr lang="en-US" sz="2000" dirty="0">
                <a:latin typeface="Arial" charset="0"/>
              </a:rPr>
              <a:t>Places </a:t>
            </a:r>
            <a:r>
              <a:rPr lang="en-US" sz="2000" dirty="0" err="1">
                <a:latin typeface="Arial" charset="0"/>
              </a:rPr>
              <a:t>JLab</a:t>
            </a:r>
            <a:r>
              <a:rPr lang="en-US" sz="2000" dirty="0">
                <a:latin typeface="Arial" charset="0"/>
              </a:rPr>
              <a:t> as the community's leader in providing needed professional development for local teachers</a:t>
            </a:r>
          </a:p>
          <a:p>
            <a:pPr marL="566738" indent="-331788">
              <a:spcBef>
                <a:spcPct val="20000"/>
              </a:spcBef>
              <a:spcAft>
                <a:spcPts val="600"/>
              </a:spcAft>
              <a:buFont typeface="Times" pitchFamily="41" charset="0"/>
              <a:buChar char="•"/>
              <a:tabLst>
                <a:tab pos="598488" algn="l"/>
              </a:tabLst>
            </a:pPr>
            <a:r>
              <a:rPr lang="en-US" sz="2000" dirty="0">
                <a:latin typeface="Arial" charset="0"/>
              </a:rPr>
              <a:t>Serves an additional 30 teachers per year and, in turn, positively impacts an additional 3,000 students every year</a:t>
            </a:r>
          </a:p>
          <a:p>
            <a:pPr marL="566738" indent="-331788">
              <a:spcBef>
                <a:spcPct val="20000"/>
              </a:spcBef>
              <a:spcAft>
                <a:spcPts val="600"/>
              </a:spcAft>
              <a:buFont typeface="Times" pitchFamily="41" charset="0"/>
              <a:buChar char="•"/>
              <a:tabLst>
                <a:tab pos="598488" algn="l"/>
              </a:tabLst>
            </a:pPr>
            <a:r>
              <a:rPr lang="en-US" sz="2000" dirty="0">
                <a:latin typeface="Arial" charset="0"/>
              </a:rPr>
              <a:t>Teachers meet at </a:t>
            </a:r>
            <a:r>
              <a:rPr lang="en-US" sz="2000" dirty="0" err="1">
                <a:latin typeface="Arial" charset="0"/>
              </a:rPr>
              <a:t>JLab</a:t>
            </a:r>
            <a:r>
              <a:rPr lang="en-US" sz="2000" dirty="0">
                <a:latin typeface="Arial" charset="0"/>
              </a:rPr>
              <a:t> throughout the school year (18 two-hour sessions)</a:t>
            </a:r>
          </a:p>
          <a:p>
            <a:pPr marL="566738" indent="-331788">
              <a:spcBef>
                <a:spcPct val="20000"/>
              </a:spcBef>
              <a:spcAft>
                <a:spcPts val="600"/>
              </a:spcAft>
              <a:buFont typeface="Times" pitchFamily="41" charset="0"/>
              <a:buChar char="•"/>
              <a:tabLst>
                <a:tab pos="598488" algn="l"/>
              </a:tabLst>
            </a:pPr>
            <a:r>
              <a:rPr lang="en-US" sz="2000" dirty="0">
                <a:latin typeface="Arial" charset="0"/>
              </a:rPr>
              <a:t>Similar program content to the ACTS program</a:t>
            </a:r>
            <a:endParaRPr lang="en-US" sz="2000" b="1" dirty="0">
              <a:latin typeface="Arial" charset="0"/>
            </a:endParaRPr>
          </a:p>
          <a:p>
            <a:pPr marL="566738" indent="-331788">
              <a:lnSpc>
                <a:spcPct val="90000"/>
              </a:lnSpc>
              <a:spcBef>
                <a:spcPct val="20000"/>
              </a:spcBef>
              <a:buFontTx/>
              <a:buChar char="•"/>
              <a:tabLst>
                <a:tab pos="598488" algn="l"/>
              </a:tabLst>
            </a:pPr>
            <a:endParaRPr lang="en-US" sz="2000" b="1" dirty="0">
              <a:solidFill>
                <a:srgbClr val="3366FF"/>
              </a:solidFill>
              <a:latin typeface="Arial" charset="0"/>
            </a:endParaRPr>
          </a:p>
        </p:txBody>
      </p:sp>
      <p:sp>
        <p:nvSpPr>
          <p:cNvPr id="39941" name="Rectangle 5"/>
          <p:cNvSpPr>
            <a:spLocks noChangeArrowheads="1"/>
          </p:cNvSpPr>
          <p:nvPr/>
        </p:nvSpPr>
        <p:spPr bwMode="auto">
          <a:xfrm>
            <a:off x="6873875" y="2847975"/>
            <a:ext cx="184150" cy="457200"/>
          </a:xfrm>
          <a:prstGeom prst="rect">
            <a:avLst/>
          </a:prstGeom>
          <a:noFill/>
          <a:ln w="9525">
            <a:noFill/>
            <a:miter lim="800000"/>
            <a:headEnd/>
            <a:tailEnd/>
          </a:ln>
          <a:effectLst/>
        </p:spPr>
        <p:txBody>
          <a:bodyPr wrap="none">
            <a:spAutoFit/>
          </a:bodyPr>
          <a:lstStyle/>
          <a:p>
            <a:endParaRPr lang="en-US"/>
          </a:p>
        </p:txBody>
      </p:sp>
      <p:pic>
        <p:nvPicPr>
          <p:cNvPr id="39942" name="Picture 4" descr="IMG_3271.jpg"/>
          <p:cNvPicPr>
            <a:picLocks noChangeAspect="1"/>
          </p:cNvPicPr>
          <p:nvPr/>
        </p:nvPicPr>
        <p:blipFill>
          <a:blip r:embed="rId2" cstate="print"/>
          <a:srcRect/>
          <a:stretch>
            <a:fillRect/>
          </a:stretch>
        </p:blipFill>
        <p:spPr bwMode="auto">
          <a:xfrm>
            <a:off x="5775325" y="1166813"/>
            <a:ext cx="2838450" cy="425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6172200" y="6434138"/>
            <a:ext cx="1752600" cy="304800"/>
          </a:xfrm>
          <a:prstGeom prst="rect">
            <a:avLst/>
          </a:prstGeom>
          <a:solidFill>
            <a:schemeClr val="bg1"/>
          </a:solidFill>
          <a:ln w="9525">
            <a:noFill/>
            <a:miter lim="800000"/>
            <a:headEnd/>
            <a:tailEnd/>
          </a:ln>
        </p:spPr>
        <p:txBody>
          <a:bodyPr wrap="none" anchor="ctr"/>
          <a:lstStyle/>
          <a:p>
            <a:pPr eaLnBrk="0" hangingPunct="0"/>
            <a:endParaRPr lang="en-US"/>
          </a:p>
        </p:txBody>
      </p:sp>
      <p:sp>
        <p:nvSpPr>
          <p:cNvPr id="37891" name="Rectangle 5"/>
          <p:cNvSpPr>
            <a:spLocks noChangeArrowheads="1"/>
          </p:cNvSpPr>
          <p:nvPr/>
        </p:nvSpPr>
        <p:spPr bwMode="auto">
          <a:xfrm>
            <a:off x="2241550" y="168275"/>
            <a:ext cx="4918075" cy="579438"/>
          </a:xfrm>
          <a:prstGeom prst="rect">
            <a:avLst/>
          </a:prstGeom>
          <a:noFill/>
          <a:ln w="9525">
            <a:noFill/>
            <a:miter lim="800000"/>
            <a:headEnd/>
            <a:tailEnd/>
          </a:ln>
        </p:spPr>
        <p:txBody>
          <a:bodyPr>
            <a:spAutoFit/>
          </a:bodyPr>
          <a:lstStyle/>
          <a:p>
            <a:pPr algn="ctr" eaLnBrk="0" hangingPunct="0"/>
            <a:r>
              <a:rPr lang="en-US" sz="3200" dirty="0">
                <a:solidFill>
                  <a:srgbClr val="FF3300"/>
                </a:solidFill>
                <a:latin typeface="Arial" charset="0"/>
              </a:rPr>
              <a:t>Undergraduate Programs</a:t>
            </a:r>
            <a:endParaRPr lang="en-US" sz="3200" dirty="0"/>
          </a:p>
        </p:txBody>
      </p:sp>
      <p:sp>
        <p:nvSpPr>
          <p:cNvPr id="37894" name="Text Box 6"/>
          <p:cNvSpPr txBox="1">
            <a:spLocks noChangeArrowheads="1"/>
          </p:cNvSpPr>
          <p:nvPr/>
        </p:nvSpPr>
        <p:spPr bwMode="auto">
          <a:xfrm>
            <a:off x="641350" y="1169988"/>
            <a:ext cx="7731125" cy="5262979"/>
          </a:xfrm>
          <a:prstGeom prst="rect">
            <a:avLst/>
          </a:prstGeom>
          <a:noFill/>
          <a:ln w="9525">
            <a:noFill/>
            <a:miter lim="800000"/>
            <a:headEnd/>
            <a:tailEnd/>
          </a:ln>
          <a:effectLst/>
        </p:spPr>
        <p:txBody>
          <a:bodyPr>
            <a:spAutoFit/>
          </a:bodyPr>
          <a:lstStyle/>
          <a:p>
            <a:pPr marL="234950" indent="-234950" algn="ctr">
              <a:spcBef>
                <a:spcPct val="50000"/>
              </a:spcBef>
            </a:pPr>
            <a:r>
              <a:rPr lang="en-US" dirty="0">
                <a:solidFill>
                  <a:srgbClr val="0000FF"/>
                </a:solidFill>
                <a:latin typeface="Arial" charset="0"/>
              </a:rPr>
              <a:t>Science Undergraduate Laboratory Internship (SULI) - DOE Program - 16 undergraduates in 2009</a:t>
            </a:r>
          </a:p>
          <a:p>
            <a:pPr marL="234950" indent="-234950" algn="ctr">
              <a:spcBef>
                <a:spcPct val="50000"/>
              </a:spcBef>
            </a:pPr>
            <a:r>
              <a:rPr lang="en-US" dirty="0">
                <a:solidFill>
                  <a:srgbClr val="0000FF"/>
                </a:solidFill>
                <a:latin typeface="Arial" charset="0"/>
              </a:rPr>
              <a:t>Research Experience for Undergraduates - NSF Programs based at local universities</a:t>
            </a:r>
          </a:p>
          <a:p>
            <a:pPr marL="234950" indent="-234950" eaLnBrk="0" hangingPunct="0">
              <a:buFont typeface="Arial" charset="0"/>
              <a:buChar char="•"/>
            </a:pPr>
            <a:r>
              <a:rPr lang="en-US" dirty="0">
                <a:latin typeface="Arial" charset="0"/>
              </a:rPr>
              <a:t>Future Graduate Students, Scientists and Professors</a:t>
            </a:r>
          </a:p>
          <a:p>
            <a:pPr marL="234950" indent="-234950" eaLnBrk="0" hangingPunct="0">
              <a:buFont typeface="Arial" charset="0"/>
              <a:buChar char="•"/>
            </a:pPr>
            <a:r>
              <a:rPr lang="en-US" dirty="0">
                <a:latin typeface="Arial" charset="0"/>
              </a:rPr>
              <a:t>Recruiting qualified undergraduates is the start</a:t>
            </a:r>
          </a:p>
          <a:p>
            <a:pPr marL="234950" indent="-234950" eaLnBrk="0" hangingPunct="0">
              <a:buFont typeface="Arial" charset="0"/>
              <a:buChar char="•"/>
            </a:pPr>
            <a:r>
              <a:rPr lang="en-US" dirty="0">
                <a:latin typeface="Arial" charset="0"/>
              </a:rPr>
              <a:t>Retaining them is a continuing process</a:t>
            </a:r>
          </a:p>
          <a:p>
            <a:pPr marL="458788" lvl="1" eaLnBrk="0" hangingPunct="0">
              <a:buFont typeface="Arial" charset="0"/>
              <a:buChar char="•"/>
            </a:pPr>
            <a:r>
              <a:rPr lang="en-US" dirty="0">
                <a:solidFill>
                  <a:srgbClr val="663300"/>
                </a:solidFill>
                <a:latin typeface="Arial" charset="0"/>
              </a:rPr>
              <a:t> </a:t>
            </a:r>
            <a:r>
              <a:rPr lang="en-US" dirty="0">
                <a:latin typeface="Arial" charset="0"/>
              </a:rPr>
              <a:t>Mentoring</a:t>
            </a:r>
          </a:p>
          <a:p>
            <a:pPr marL="458788" lvl="1" eaLnBrk="0" hangingPunct="0">
              <a:buFont typeface="Arial" charset="0"/>
              <a:buChar char="•"/>
            </a:pPr>
            <a:r>
              <a:rPr lang="en-US" dirty="0">
                <a:latin typeface="Arial" charset="0"/>
              </a:rPr>
              <a:t> Female Scientists as role models</a:t>
            </a:r>
          </a:p>
          <a:p>
            <a:pPr marL="458788" lvl="1" eaLnBrk="0" hangingPunct="0">
              <a:buFont typeface="Arial" charset="0"/>
              <a:buChar char="•"/>
            </a:pPr>
            <a:r>
              <a:rPr lang="en-US" dirty="0">
                <a:latin typeface="Arial" charset="0"/>
              </a:rPr>
              <a:t> Creating a conducive </a:t>
            </a:r>
            <a:r>
              <a:rPr lang="en-US" dirty="0" smtClean="0">
                <a:latin typeface="Arial" charset="0"/>
              </a:rPr>
              <a:t>environment</a:t>
            </a:r>
          </a:p>
          <a:p>
            <a:pPr marL="458788" lvl="1" eaLnBrk="0" hangingPunct="0">
              <a:buFont typeface="Arial" charset="0"/>
              <a:buChar char="•"/>
            </a:pPr>
            <a:endParaRPr lang="en-US" dirty="0">
              <a:solidFill>
                <a:srgbClr val="0000FF"/>
              </a:solidFill>
              <a:latin typeface="Arial" charset="0"/>
            </a:endParaRPr>
          </a:p>
          <a:p>
            <a:pPr marL="234950" indent="-234950" algn="ctr" eaLnBrk="0" hangingPunct="0"/>
            <a:r>
              <a:rPr lang="en-US" dirty="0">
                <a:solidFill>
                  <a:srgbClr val="C00000"/>
                </a:solidFill>
                <a:latin typeface="Arial" charset="0"/>
              </a:rPr>
              <a:t>JLAB has an excellent Education </a:t>
            </a:r>
            <a:r>
              <a:rPr lang="en-US" dirty="0" smtClean="0">
                <a:solidFill>
                  <a:srgbClr val="C00000"/>
                </a:solidFill>
                <a:latin typeface="Arial" charset="0"/>
              </a:rPr>
              <a:t>Office</a:t>
            </a:r>
            <a:endParaRPr lang="en-US" dirty="0">
              <a:solidFill>
                <a:srgbClr val="C00000"/>
              </a:solidFill>
              <a:latin typeface="Arial" charset="0"/>
            </a:endParaRPr>
          </a:p>
          <a:p>
            <a:pPr marL="234950" indent="-234950">
              <a:spcBef>
                <a:spcPct val="50000"/>
              </a:spcBef>
            </a:pPr>
            <a:endParaRPr lang="en-US" dirty="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JLab_PowerPoint3">
  <a:themeElements>
    <a:clrScheme name="JLab_PowerPoint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JLab_PowerPoint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JLab_PowerPoint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Lab_PowerPoint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Lab_PowerPoint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Lab_PowerPoint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Lab_PowerPoint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Lab_PowerPoint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Lab_PowerPoint3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Lab_PowerPoint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Lab_PowerPoint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Lab_PowerPoint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Lab_PowerPoint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Lab_PowerPoint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JLab_PowerPoint3</Template>
  <TotalTime>9048</TotalTime>
  <Words>1243</Words>
  <Application>Microsoft Office PowerPoint</Application>
  <PresentationFormat>On-screen Show (4:3)</PresentationFormat>
  <Paragraphs>185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JLab_PowerPoint3</vt:lpstr>
      <vt:lpstr>Outreach at Jefferson Lab</vt:lpstr>
      <vt:lpstr>Slide 2</vt:lpstr>
      <vt:lpstr>Slide 3</vt:lpstr>
      <vt:lpstr>Slide 4</vt:lpstr>
      <vt:lpstr>Slide 5</vt:lpstr>
      <vt:lpstr>Slide 6</vt:lpstr>
      <vt:lpstr>Slide 7</vt:lpstr>
      <vt:lpstr>Slide 8</vt:lpstr>
      <vt:lpstr>Slide 9</vt:lpstr>
      <vt:lpstr>Slide 10</vt:lpstr>
      <vt:lpstr>There are many graduate students, both permanent and visiting, at Jefferson Lab  Graduate Student and Post Doc Association (GSPDA) is active with funding from the JSA initiatives fund  One graduate student representative on the Users Group Board of Directors  </vt:lpstr>
      <vt:lpstr>There is no official postdoctoral mentoring program at Jefferson Lab  Postdocs do participate in some of the programs organized by the graduate students (for example, recent panel discussion on careers  There is one postdoc representative on the Users Group Board of Directors</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Jefferson 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sthomas</dc:creator>
  <cp:lastModifiedBy>Hari Areti</cp:lastModifiedBy>
  <cp:revision>346</cp:revision>
  <dcterms:created xsi:type="dcterms:W3CDTF">2007-01-08T14:19:28Z</dcterms:created>
  <dcterms:modified xsi:type="dcterms:W3CDTF">2009-11-16T13:15:21Z</dcterms:modified>
</cp:coreProperties>
</file>